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8" r:id="rId5"/>
    <p:sldId id="310" r:id="rId6"/>
    <p:sldId id="311" r:id="rId7"/>
    <p:sldId id="312" r:id="rId8"/>
    <p:sldId id="313" r:id="rId9"/>
    <p:sldId id="315" r:id="rId10"/>
    <p:sldId id="316" r:id="rId11"/>
    <p:sldId id="317" r:id="rId12"/>
    <p:sldId id="320" r:id="rId13"/>
    <p:sldId id="321" r:id="rId14"/>
    <p:sldId id="319" r:id="rId15"/>
    <p:sldId id="31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1" d="100"/>
          <a:sy n="71" d="100"/>
        </p:scale>
        <p:origin x="69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6DFA04-31EF-49B6-AFAE-2287858E0303}" type="doc">
      <dgm:prSet loTypeId="urn:microsoft.com/office/officeart/2016/7/layout/RoundedRectangleTimeline" loCatId="process" qsTypeId="urn:microsoft.com/office/officeart/2005/8/quickstyle/simple1" qsCatId="simple" csTypeId="urn:microsoft.com/office/officeart/2005/8/colors/accent1_2" csCatId="accent1" phldr="1"/>
      <dgm:spPr/>
      <dgm:t>
        <a:bodyPr/>
        <a:lstStyle/>
        <a:p>
          <a:endParaRPr lang="en-US"/>
        </a:p>
      </dgm:t>
    </dgm:pt>
    <dgm:pt modelId="{9B50AE85-DEA1-41F3-9C2C-24A18069C473}">
      <dgm:prSet/>
      <dgm:spPr/>
      <dgm:t>
        <a:bodyPr/>
        <a:lstStyle/>
        <a:p>
          <a:r>
            <a:rPr lang="en-US" dirty="0"/>
            <a:t>1</a:t>
          </a:r>
        </a:p>
      </dgm:t>
    </dgm:pt>
    <dgm:pt modelId="{20A9B789-9B22-478C-970C-71496754809B}" type="parTrans" cxnId="{A4CE7A9B-B015-4E32-A86C-C3A08970D2FB}">
      <dgm:prSet/>
      <dgm:spPr/>
      <dgm:t>
        <a:bodyPr/>
        <a:lstStyle/>
        <a:p>
          <a:pPr algn="l"/>
          <a:endParaRPr lang="en-US"/>
        </a:p>
      </dgm:t>
    </dgm:pt>
    <dgm:pt modelId="{12A4AEA8-BC1D-4ADD-8236-A533A455F22E}" type="sibTrans" cxnId="{A4CE7A9B-B015-4E32-A86C-C3A08970D2FB}">
      <dgm:prSet/>
      <dgm:spPr/>
      <dgm:t>
        <a:bodyPr/>
        <a:lstStyle/>
        <a:p>
          <a:endParaRPr lang="en-US"/>
        </a:p>
      </dgm:t>
    </dgm:pt>
    <dgm:pt modelId="{82968BA3-DFCC-4B51-ABB1-F1F4791698B0}">
      <dgm:prSet custT="1"/>
      <dgm:spPr/>
      <dgm:t>
        <a:bodyPr/>
        <a:lstStyle/>
        <a:p>
          <a:r>
            <a:rPr lang="en-US" sz="2000" dirty="0"/>
            <a:t>What is Data Analytics?</a:t>
          </a:r>
        </a:p>
      </dgm:t>
    </dgm:pt>
    <dgm:pt modelId="{B474C1A9-9141-4567-8AA6-A8446206794E}" type="parTrans" cxnId="{E50EA410-61F4-443F-B045-5AC0708EA191}">
      <dgm:prSet/>
      <dgm:spPr/>
      <dgm:t>
        <a:bodyPr/>
        <a:lstStyle/>
        <a:p>
          <a:pPr algn="l"/>
          <a:endParaRPr lang="en-US"/>
        </a:p>
      </dgm:t>
    </dgm:pt>
    <dgm:pt modelId="{8BC987EC-BEB5-4480-B241-99E630336DA8}" type="sibTrans" cxnId="{E50EA410-61F4-443F-B045-5AC0708EA191}">
      <dgm:prSet/>
      <dgm:spPr/>
      <dgm:t>
        <a:bodyPr/>
        <a:lstStyle/>
        <a:p>
          <a:endParaRPr lang="en-US"/>
        </a:p>
      </dgm:t>
    </dgm:pt>
    <dgm:pt modelId="{B157653D-2397-47E3-94A8-8E8B13726408}">
      <dgm:prSet/>
      <dgm:spPr/>
      <dgm:t>
        <a:bodyPr/>
        <a:lstStyle/>
        <a:p>
          <a:r>
            <a:rPr lang="en-US" dirty="0"/>
            <a:t>2</a:t>
          </a:r>
        </a:p>
      </dgm:t>
    </dgm:pt>
    <dgm:pt modelId="{7C340691-872A-42EE-977C-5B833001E6A0}" type="parTrans" cxnId="{950692EB-01A7-4BA3-A03C-6D1E2A5F26EE}">
      <dgm:prSet/>
      <dgm:spPr/>
      <dgm:t>
        <a:bodyPr/>
        <a:lstStyle/>
        <a:p>
          <a:pPr algn="l"/>
          <a:endParaRPr lang="en-US"/>
        </a:p>
      </dgm:t>
    </dgm:pt>
    <dgm:pt modelId="{C11CD3A4-ED92-4609-A589-8DA6272582F8}" type="sibTrans" cxnId="{950692EB-01A7-4BA3-A03C-6D1E2A5F26EE}">
      <dgm:prSet/>
      <dgm:spPr/>
      <dgm:t>
        <a:bodyPr/>
        <a:lstStyle/>
        <a:p>
          <a:endParaRPr lang="en-US"/>
        </a:p>
      </dgm:t>
    </dgm:pt>
    <dgm:pt modelId="{CFC6C321-565B-4736-9600-0849B35804F7}">
      <dgm:prSet custT="1"/>
      <dgm:spPr/>
      <dgm:t>
        <a:bodyPr/>
        <a:lstStyle/>
        <a:p>
          <a:r>
            <a:rPr lang="en-US" sz="2000" dirty="0"/>
            <a:t>Introduction to Tableau</a:t>
          </a:r>
        </a:p>
      </dgm:t>
    </dgm:pt>
    <dgm:pt modelId="{E16317D1-6F50-4823-97B7-A2996F0FE94D}" type="parTrans" cxnId="{1CBB0F56-2A16-469E-B30F-2E05729C9C4B}">
      <dgm:prSet/>
      <dgm:spPr/>
      <dgm:t>
        <a:bodyPr/>
        <a:lstStyle/>
        <a:p>
          <a:pPr algn="l"/>
          <a:endParaRPr lang="en-US"/>
        </a:p>
      </dgm:t>
    </dgm:pt>
    <dgm:pt modelId="{E552DB50-1B67-4762-89F9-7D3490111E2B}" type="sibTrans" cxnId="{1CBB0F56-2A16-469E-B30F-2E05729C9C4B}">
      <dgm:prSet/>
      <dgm:spPr/>
      <dgm:t>
        <a:bodyPr/>
        <a:lstStyle/>
        <a:p>
          <a:endParaRPr lang="en-US"/>
        </a:p>
      </dgm:t>
    </dgm:pt>
    <dgm:pt modelId="{501DC69F-43F9-4B1E-BE22-6D9FA0AFC528}">
      <dgm:prSet/>
      <dgm:spPr/>
      <dgm:t>
        <a:bodyPr/>
        <a:lstStyle/>
        <a:p>
          <a:r>
            <a:rPr lang="en-US" dirty="0"/>
            <a:t>3</a:t>
          </a:r>
        </a:p>
      </dgm:t>
    </dgm:pt>
    <dgm:pt modelId="{D662275D-EF71-4EF0-8C53-5B09830A2AA4}" type="parTrans" cxnId="{A1DD0BFE-1A98-40AA-BB60-9659ADA72CA3}">
      <dgm:prSet/>
      <dgm:spPr/>
      <dgm:t>
        <a:bodyPr/>
        <a:lstStyle/>
        <a:p>
          <a:pPr algn="l"/>
          <a:endParaRPr lang="en-US"/>
        </a:p>
      </dgm:t>
    </dgm:pt>
    <dgm:pt modelId="{05A1C2F3-0854-4F17-AD49-F6E4F5029DC1}" type="sibTrans" cxnId="{A1DD0BFE-1A98-40AA-BB60-9659ADA72CA3}">
      <dgm:prSet/>
      <dgm:spPr/>
      <dgm:t>
        <a:bodyPr/>
        <a:lstStyle/>
        <a:p>
          <a:endParaRPr lang="en-US"/>
        </a:p>
      </dgm:t>
    </dgm:pt>
    <dgm:pt modelId="{44097D21-977F-4452-AE35-C129A16A3F89}">
      <dgm:prSet custT="1"/>
      <dgm:spPr/>
      <dgm:t>
        <a:bodyPr/>
        <a:lstStyle/>
        <a:p>
          <a:r>
            <a:rPr lang="en-US" sz="2000" dirty="0"/>
            <a:t>Versions and Features of Tableau</a:t>
          </a:r>
        </a:p>
      </dgm:t>
    </dgm:pt>
    <dgm:pt modelId="{5FFA1078-907B-401E-8F53-8B5E1527C8B3}" type="parTrans" cxnId="{F88F4232-77DC-40B9-BB0F-3421FBFA38E2}">
      <dgm:prSet/>
      <dgm:spPr/>
      <dgm:t>
        <a:bodyPr/>
        <a:lstStyle/>
        <a:p>
          <a:pPr algn="l"/>
          <a:endParaRPr lang="en-US"/>
        </a:p>
      </dgm:t>
    </dgm:pt>
    <dgm:pt modelId="{EB2757D3-D785-439B-8033-3912AFC7CDAA}" type="sibTrans" cxnId="{F88F4232-77DC-40B9-BB0F-3421FBFA38E2}">
      <dgm:prSet/>
      <dgm:spPr/>
      <dgm:t>
        <a:bodyPr/>
        <a:lstStyle/>
        <a:p>
          <a:endParaRPr lang="en-US"/>
        </a:p>
      </dgm:t>
    </dgm:pt>
    <dgm:pt modelId="{AE7358A2-3D9A-4A4C-BBED-5424660EAD51}">
      <dgm:prSet/>
      <dgm:spPr/>
      <dgm:t>
        <a:bodyPr/>
        <a:lstStyle/>
        <a:p>
          <a:r>
            <a:rPr lang="en-US" dirty="0"/>
            <a:t>4</a:t>
          </a:r>
        </a:p>
      </dgm:t>
    </dgm:pt>
    <dgm:pt modelId="{8A0C3D83-7482-48F5-9A7B-7BCCFFA89D39}" type="parTrans" cxnId="{AB4C7C27-9298-4339-A781-9A16BCBB27E7}">
      <dgm:prSet/>
      <dgm:spPr/>
      <dgm:t>
        <a:bodyPr/>
        <a:lstStyle/>
        <a:p>
          <a:pPr algn="l"/>
          <a:endParaRPr lang="en-US"/>
        </a:p>
      </dgm:t>
    </dgm:pt>
    <dgm:pt modelId="{BCA8377F-58EC-40FD-8F05-DF4E529335AA}" type="sibTrans" cxnId="{AB4C7C27-9298-4339-A781-9A16BCBB27E7}">
      <dgm:prSet/>
      <dgm:spPr/>
      <dgm:t>
        <a:bodyPr/>
        <a:lstStyle/>
        <a:p>
          <a:endParaRPr lang="en-US"/>
        </a:p>
      </dgm:t>
    </dgm:pt>
    <dgm:pt modelId="{D8FCE50B-8057-456A-B2A9-965F28038B25}">
      <dgm:prSet custT="1"/>
      <dgm:spPr/>
      <dgm:t>
        <a:bodyPr/>
        <a:lstStyle/>
        <a:p>
          <a:r>
            <a:rPr lang="en-IN" sz="1800" dirty="0"/>
            <a:t>Exploring Tableau</a:t>
          </a:r>
          <a:endParaRPr lang="en-US" sz="1800" dirty="0"/>
        </a:p>
      </dgm:t>
    </dgm:pt>
    <dgm:pt modelId="{D5DFEBC1-CD5A-4769-8915-305975D67145}" type="parTrans" cxnId="{D3D5DDFE-3C40-4FB4-A2D6-AF320BE8808D}">
      <dgm:prSet/>
      <dgm:spPr/>
      <dgm:t>
        <a:bodyPr/>
        <a:lstStyle/>
        <a:p>
          <a:pPr algn="l"/>
          <a:endParaRPr lang="en-US"/>
        </a:p>
      </dgm:t>
    </dgm:pt>
    <dgm:pt modelId="{338B3E43-3652-4902-AE82-69646DE76CA7}" type="sibTrans" cxnId="{D3D5DDFE-3C40-4FB4-A2D6-AF320BE8808D}">
      <dgm:prSet/>
      <dgm:spPr/>
      <dgm:t>
        <a:bodyPr/>
        <a:lstStyle/>
        <a:p>
          <a:endParaRPr lang="en-US"/>
        </a:p>
      </dgm:t>
    </dgm:pt>
    <dgm:pt modelId="{EBEA9F54-7364-45F9-829B-BF1EB38AEB12}" type="pres">
      <dgm:prSet presAssocID="{A86DFA04-31EF-49B6-AFAE-2287858E0303}" presName="Name0" presStyleCnt="0">
        <dgm:presLayoutVars>
          <dgm:chMax/>
          <dgm:chPref/>
          <dgm:animLvl val="lvl"/>
        </dgm:presLayoutVars>
      </dgm:prSet>
      <dgm:spPr/>
    </dgm:pt>
    <dgm:pt modelId="{E5ACC412-2FBD-44C2-9121-B3EB973E5C66}" type="pres">
      <dgm:prSet presAssocID="{9B50AE85-DEA1-41F3-9C2C-24A18069C473}" presName="composite1" presStyleCnt="0"/>
      <dgm:spPr/>
    </dgm:pt>
    <dgm:pt modelId="{DF71F57E-D542-4163-95B1-92B1B114497F}" type="pres">
      <dgm:prSet presAssocID="{9B50AE85-DEA1-41F3-9C2C-24A18069C473}" presName="parent1" presStyleLbl="alignNode1" presStyleIdx="0" presStyleCnt="4">
        <dgm:presLayoutVars>
          <dgm:chMax val="1"/>
          <dgm:chPref val="1"/>
          <dgm:bulletEnabled val="1"/>
        </dgm:presLayoutVars>
      </dgm:prSet>
      <dgm:spPr/>
    </dgm:pt>
    <dgm:pt modelId="{C0317DA2-D763-4621-9680-990E0F78E293}" type="pres">
      <dgm:prSet presAssocID="{9B50AE85-DEA1-41F3-9C2C-24A18069C473}" presName="Childtext1" presStyleLbl="revTx" presStyleIdx="0" presStyleCnt="4">
        <dgm:presLayoutVars>
          <dgm:bulletEnabled val="1"/>
        </dgm:presLayoutVars>
      </dgm:prSet>
      <dgm:spPr/>
    </dgm:pt>
    <dgm:pt modelId="{6898D4C1-54F6-4DA4-9607-F444437C8E6E}" type="pres">
      <dgm:prSet presAssocID="{9B50AE85-DEA1-41F3-9C2C-24A18069C473}" presName="ConnectLine1" presStyleLbl="sibTrans1D1" presStyleIdx="0" presStyleCnt="4"/>
      <dgm:spPr>
        <a:noFill/>
        <a:ln w="12700" cap="flat" cmpd="sng" algn="ctr">
          <a:solidFill>
            <a:schemeClr val="accent1">
              <a:hueOff val="0"/>
              <a:satOff val="0"/>
              <a:lumOff val="0"/>
              <a:alphaOff val="0"/>
            </a:schemeClr>
          </a:solidFill>
          <a:prstDash val="dash"/>
        </a:ln>
        <a:effectLst/>
      </dgm:spPr>
    </dgm:pt>
    <dgm:pt modelId="{D73D486C-1D43-4208-9FD9-CC7C2550C1E8}" type="pres">
      <dgm:prSet presAssocID="{9B50AE85-DEA1-41F3-9C2C-24A18069C473}" presName="ConnectLineEnd1" presStyleLbl="lnNode1" presStyleIdx="0" presStyleCnt="4"/>
      <dgm:spPr/>
    </dgm:pt>
    <dgm:pt modelId="{4E7CBB81-AC5E-4EE7-85AC-B9C4581F507F}" type="pres">
      <dgm:prSet presAssocID="{9B50AE85-DEA1-41F3-9C2C-24A18069C473}" presName="EmptyPane1" presStyleCnt="0"/>
      <dgm:spPr/>
    </dgm:pt>
    <dgm:pt modelId="{CDBD900D-671A-4B7A-AEE1-255109BAB918}" type="pres">
      <dgm:prSet presAssocID="{12A4AEA8-BC1D-4ADD-8236-A533A455F22E}" presName="spaceBetweenRectangles1" presStyleCnt="0"/>
      <dgm:spPr/>
    </dgm:pt>
    <dgm:pt modelId="{53484DED-F74E-4B4E-9E8B-3F206A29DEDD}" type="pres">
      <dgm:prSet presAssocID="{B157653D-2397-47E3-94A8-8E8B13726408}" presName="composite1" presStyleCnt="0"/>
      <dgm:spPr/>
    </dgm:pt>
    <dgm:pt modelId="{C0D22B8F-54BF-4FAE-9F7C-B58FA74468D0}" type="pres">
      <dgm:prSet presAssocID="{B157653D-2397-47E3-94A8-8E8B13726408}" presName="parent1" presStyleLbl="alignNode1" presStyleIdx="1" presStyleCnt="4">
        <dgm:presLayoutVars>
          <dgm:chMax val="1"/>
          <dgm:chPref val="1"/>
          <dgm:bulletEnabled val="1"/>
        </dgm:presLayoutVars>
      </dgm:prSet>
      <dgm:spPr/>
    </dgm:pt>
    <dgm:pt modelId="{E1F35975-00CA-4B74-AB7C-CD8812C99AEF}" type="pres">
      <dgm:prSet presAssocID="{B157653D-2397-47E3-94A8-8E8B13726408}" presName="Childtext1" presStyleLbl="revTx" presStyleIdx="1" presStyleCnt="4">
        <dgm:presLayoutVars>
          <dgm:bulletEnabled val="1"/>
        </dgm:presLayoutVars>
      </dgm:prSet>
      <dgm:spPr/>
    </dgm:pt>
    <dgm:pt modelId="{152FB453-AA1C-4C6D-86AE-2A7A4BF73B8B}" type="pres">
      <dgm:prSet presAssocID="{B157653D-2397-47E3-94A8-8E8B13726408}" presName="ConnectLine1" presStyleLbl="sibTrans1D1" presStyleIdx="1" presStyleCnt="4"/>
      <dgm:spPr>
        <a:noFill/>
        <a:ln w="12700" cap="flat" cmpd="sng" algn="ctr">
          <a:solidFill>
            <a:schemeClr val="accent1">
              <a:hueOff val="0"/>
              <a:satOff val="0"/>
              <a:lumOff val="0"/>
              <a:alphaOff val="0"/>
            </a:schemeClr>
          </a:solidFill>
          <a:prstDash val="dash"/>
        </a:ln>
        <a:effectLst/>
      </dgm:spPr>
    </dgm:pt>
    <dgm:pt modelId="{BC9CEA29-8429-48CF-B30A-81626D4345E2}" type="pres">
      <dgm:prSet presAssocID="{B157653D-2397-47E3-94A8-8E8B13726408}" presName="ConnectLineEnd1" presStyleLbl="lnNode1" presStyleIdx="1" presStyleCnt="4"/>
      <dgm:spPr/>
    </dgm:pt>
    <dgm:pt modelId="{F432CF4A-CFEA-4E45-BD59-26AD14D60A5D}" type="pres">
      <dgm:prSet presAssocID="{B157653D-2397-47E3-94A8-8E8B13726408}" presName="EmptyPane1" presStyleCnt="0"/>
      <dgm:spPr/>
    </dgm:pt>
    <dgm:pt modelId="{54C24B14-3382-4169-9932-5867C1A9873B}" type="pres">
      <dgm:prSet presAssocID="{C11CD3A4-ED92-4609-A589-8DA6272582F8}" presName="spaceBetweenRectangles1" presStyleCnt="0"/>
      <dgm:spPr/>
    </dgm:pt>
    <dgm:pt modelId="{06FAD99D-5FF8-4EBB-A5FB-F041578F76D4}" type="pres">
      <dgm:prSet presAssocID="{501DC69F-43F9-4B1E-BE22-6D9FA0AFC528}" presName="composite1" presStyleCnt="0"/>
      <dgm:spPr/>
    </dgm:pt>
    <dgm:pt modelId="{70073129-181E-4CDA-8814-F1E5000C8C53}" type="pres">
      <dgm:prSet presAssocID="{501DC69F-43F9-4B1E-BE22-6D9FA0AFC528}" presName="parent1" presStyleLbl="alignNode1" presStyleIdx="2" presStyleCnt="4">
        <dgm:presLayoutVars>
          <dgm:chMax val="1"/>
          <dgm:chPref val="1"/>
          <dgm:bulletEnabled val="1"/>
        </dgm:presLayoutVars>
      </dgm:prSet>
      <dgm:spPr/>
    </dgm:pt>
    <dgm:pt modelId="{5A20FA73-3A21-4484-9105-C650E9C6EB1C}" type="pres">
      <dgm:prSet presAssocID="{501DC69F-43F9-4B1E-BE22-6D9FA0AFC528}" presName="Childtext1" presStyleLbl="revTx" presStyleIdx="2" presStyleCnt="4">
        <dgm:presLayoutVars>
          <dgm:bulletEnabled val="1"/>
        </dgm:presLayoutVars>
      </dgm:prSet>
      <dgm:spPr/>
    </dgm:pt>
    <dgm:pt modelId="{26F3F9B3-7461-4A61-97B5-AF1F062A6A31}" type="pres">
      <dgm:prSet presAssocID="{501DC69F-43F9-4B1E-BE22-6D9FA0AFC528}" presName="ConnectLine1" presStyleLbl="sibTrans1D1" presStyleIdx="2" presStyleCnt="4"/>
      <dgm:spPr>
        <a:noFill/>
        <a:ln w="12700" cap="flat" cmpd="sng" algn="ctr">
          <a:solidFill>
            <a:schemeClr val="accent1">
              <a:hueOff val="0"/>
              <a:satOff val="0"/>
              <a:lumOff val="0"/>
              <a:alphaOff val="0"/>
            </a:schemeClr>
          </a:solidFill>
          <a:prstDash val="dash"/>
        </a:ln>
        <a:effectLst/>
      </dgm:spPr>
    </dgm:pt>
    <dgm:pt modelId="{6AD3676B-B35C-4F1B-B891-E6A623B39C7E}" type="pres">
      <dgm:prSet presAssocID="{501DC69F-43F9-4B1E-BE22-6D9FA0AFC528}" presName="ConnectLineEnd1" presStyleLbl="lnNode1" presStyleIdx="2" presStyleCnt="4"/>
      <dgm:spPr/>
    </dgm:pt>
    <dgm:pt modelId="{11B4905D-2274-468C-AF2A-5EB9623228BD}" type="pres">
      <dgm:prSet presAssocID="{501DC69F-43F9-4B1E-BE22-6D9FA0AFC528}" presName="EmptyPane1" presStyleCnt="0"/>
      <dgm:spPr/>
    </dgm:pt>
    <dgm:pt modelId="{BA5551F3-BB68-446A-8242-9B50C869257A}" type="pres">
      <dgm:prSet presAssocID="{05A1C2F3-0854-4F17-AD49-F6E4F5029DC1}" presName="spaceBetweenRectangles1" presStyleCnt="0"/>
      <dgm:spPr/>
    </dgm:pt>
    <dgm:pt modelId="{7718219C-0C5B-4CAF-A510-792E6E5E41C1}" type="pres">
      <dgm:prSet presAssocID="{AE7358A2-3D9A-4A4C-BBED-5424660EAD51}" presName="composite1" presStyleCnt="0"/>
      <dgm:spPr/>
    </dgm:pt>
    <dgm:pt modelId="{FCD37457-9C59-4172-BCA9-F6DD3F8790D5}" type="pres">
      <dgm:prSet presAssocID="{AE7358A2-3D9A-4A4C-BBED-5424660EAD51}" presName="parent1" presStyleLbl="alignNode1" presStyleIdx="3" presStyleCnt="4">
        <dgm:presLayoutVars>
          <dgm:chMax val="1"/>
          <dgm:chPref val="1"/>
          <dgm:bulletEnabled val="1"/>
        </dgm:presLayoutVars>
      </dgm:prSet>
      <dgm:spPr/>
    </dgm:pt>
    <dgm:pt modelId="{FDB65D9B-1D75-443C-BEF8-109339A014F9}" type="pres">
      <dgm:prSet presAssocID="{AE7358A2-3D9A-4A4C-BBED-5424660EAD51}" presName="Childtext1" presStyleLbl="revTx" presStyleIdx="3" presStyleCnt="4" custLinFactNeighborX="91">
        <dgm:presLayoutVars>
          <dgm:bulletEnabled val="1"/>
        </dgm:presLayoutVars>
      </dgm:prSet>
      <dgm:spPr/>
    </dgm:pt>
    <dgm:pt modelId="{CA5E20EB-82C1-48EB-94ED-CE7DA89B43C2}" type="pres">
      <dgm:prSet presAssocID="{AE7358A2-3D9A-4A4C-BBED-5424660EAD51}" presName="ConnectLine1" presStyleLbl="sibTrans1D1" presStyleIdx="3" presStyleCnt="4"/>
      <dgm:spPr>
        <a:noFill/>
        <a:ln w="12700" cap="flat" cmpd="sng" algn="ctr">
          <a:solidFill>
            <a:schemeClr val="accent1">
              <a:hueOff val="0"/>
              <a:satOff val="0"/>
              <a:lumOff val="0"/>
              <a:alphaOff val="0"/>
            </a:schemeClr>
          </a:solidFill>
          <a:prstDash val="dash"/>
        </a:ln>
        <a:effectLst/>
      </dgm:spPr>
    </dgm:pt>
    <dgm:pt modelId="{B2DE1D64-24D2-43CD-B852-43FDF8357ACE}" type="pres">
      <dgm:prSet presAssocID="{AE7358A2-3D9A-4A4C-BBED-5424660EAD51}" presName="ConnectLineEnd1" presStyleLbl="lnNode1" presStyleIdx="3" presStyleCnt="4"/>
      <dgm:spPr/>
    </dgm:pt>
    <dgm:pt modelId="{1683A45D-856A-48E0-985B-FE990DF390D0}" type="pres">
      <dgm:prSet presAssocID="{AE7358A2-3D9A-4A4C-BBED-5424660EAD51}" presName="EmptyPane1" presStyleCnt="0"/>
      <dgm:spPr/>
    </dgm:pt>
  </dgm:ptLst>
  <dgm:cxnLst>
    <dgm:cxn modelId="{E50EA410-61F4-443F-B045-5AC0708EA191}" srcId="{9B50AE85-DEA1-41F3-9C2C-24A18069C473}" destId="{82968BA3-DFCC-4B51-ABB1-F1F4791698B0}" srcOrd="0" destOrd="0" parTransId="{B474C1A9-9141-4567-8AA6-A8446206794E}" sibTransId="{8BC987EC-BEB5-4480-B241-99E630336DA8}"/>
    <dgm:cxn modelId="{AB4C7C27-9298-4339-A781-9A16BCBB27E7}" srcId="{A86DFA04-31EF-49B6-AFAE-2287858E0303}" destId="{AE7358A2-3D9A-4A4C-BBED-5424660EAD51}" srcOrd="3" destOrd="0" parTransId="{8A0C3D83-7482-48F5-9A7B-7BCCFFA89D39}" sibTransId="{BCA8377F-58EC-40FD-8F05-DF4E529335AA}"/>
    <dgm:cxn modelId="{CB11D42C-DB01-444C-B889-A695DBB86B77}" type="presOf" srcId="{AE7358A2-3D9A-4A4C-BBED-5424660EAD51}" destId="{FCD37457-9C59-4172-BCA9-F6DD3F8790D5}" srcOrd="0" destOrd="0" presId="urn:microsoft.com/office/officeart/2016/7/layout/RoundedRectangleTimeline"/>
    <dgm:cxn modelId="{AED1CC2F-C2A3-4A40-80FC-0F8E1651414C}" type="presOf" srcId="{A86DFA04-31EF-49B6-AFAE-2287858E0303}" destId="{EBEA9F54-7364-45F9-829B-BF1EB38AEB12}" srcOrd="0" destOrd="0" presId="urn:microsoft.com/office/officeart/2016/7/layout/RoundedRectangleTimeline"/>
    <dgm:cxn modelId="{F88F4232-77DC-40B9-BB0F-3421FBFA38E2}" srcId="{501DC69F-43F9-4B1E-BE22-6D9FA0AFC528}" destId="{44097D21-977F-4452-AE35-C129A16A3F89}" srcOrd="0" destOrd="0" parTransId="{5FFA1078-907B-401E-8F53-8B5E1527C8B3}" sibTransId="{EB2757D3-D785-439B-8033-3912AFC7CDAA}"/>
    <dgm:cxn modelId="{1CBB0F56-2A16-469E-B30F-2E05729C9C4B}" srcId="{B157653D-2397-47E3-94A8-8E8B13726408}" destId="{CFC6C321-565B-4736-9600-0849B35804F7}" srcOrd="0" destOrd="0" parTransId="{E16317D1-6F50-4823-97B7-A2996F0FE94D}" sibTransId="{E552DB50-1B67-4762-89F9-7D3490111E2B}"/>
    <dgm:cxn modelId="{F227B77C-62FB-4019-A698-57DF493565F1}" type="presOf" srcId="{44097D21-977F-4452-AE35-C129A16A3F89}" destId="{5A20FA73-3A21-4484-9105-C650E9C6EB1C}" srcOrd="0" destOrd="0" presId="urn:microsoft.com/office/officeart/2016/7/layout/RoundedRectangleTimeline"/>
    <dgm:cxn modelId="{0E1EDA7D-4EF8-4B4A-955C-D5280AB9540D}" type="presOf" srcId="{501DC69F-43F9-4B1E-BE22-6D9FA0AFC528}" destId="{70073129-181E-4CDA-8814-F1E5000C8C53}" srcOrd="0" destOrd="0" presId="urn:microsoft.com/office/officeart/2016/7/layout/RoundedRectangleTimeline"/>
    <dgm:cxn modelId="{D3EFE38B-1F00-41FD-8745-9CC7FE689B57}" type="presOf" srcId="{9B50AE85-DEA1-41F3-9C2C-24A18069C473}" destId="{DF71F57E-D542-4163-95B1-92B1B114497F}" srcOrd="0" destOrd="0" presId="urn:microsoft.com/office/officeart/2016/7/layout/RoundedRectangleTimeline"/>
    <dgm:cxn modelId="{20D8CE92-2D07-4A59-B821-9D12C4FCA392}" type="presOf" srcId="{B157653D-2397-47E3-94A8-8E8B13726408}" destId="{C0D22B8F-54BF-4FAE-9F7C-B58FA74468D0}" srcOrd="0" destOrd="0" presId="urn:microsoft.com/office/officeart/2016/7/layout/RoundedRectangleTimeline"/>
    <dgm:cxn modelId="{07B3E394-924A-4E99-AC7E-5E7641F79E97}" type="presOf" srcId="{CFC6C321-565B-4736-9600-0849B35804F7}" destId="{E1F35975-00CA-4B74-AB7C-CD8812C99AEF}" srcOrd="0" destOrd="0" presId="urn:microsoft.com/office/officeart/2016/7/layout/RoundedRectangleTimeline"/>
    <dgm:cxn modelId="{A4CE7A9B-B015-4E32-A86C-C3A08970D2FB}" srcId="{A86DFA04-31EF-49B6-AFAE-2287858E0303}" destId="{9B50AE85-DEA1-41F3-9C2C-24A18069C473}" srcOrd="0" destOrd="0" parTransId="{20A9B789-9B22-478C-970C-71496754809B}" sibTransId="{12A4AEA8-BC1D-4ADD-8236-A533A455F22E}"/>
    <dgm:cxn modelId="{5DBC27B7-7C55-4CB3-A369-73EC8627A58A}" type="presOf" srcId="{D8FCE50B-8057-456A-B2A9-965F28038B25}" destId="{FDB65D9B-1D75-443C-BEF8-109339A014F9}" srcOrd="0" destOrd="0" presId="urn:microsoft.com/office/officeart/2016/7/layout/RoundedRectangleTimeline"/>
    <dgm:cxn modelId="{950692EB-01A7-4BA3-A03C-6D1E2A5F26EE}" srcId="{A86DFA04-31EF-49B6-AFAE-2287858E0303}" destId="{B157653D-2397-47E3-94A8-8E8B13726408}" srcOrd="1" destOrd="0" parTransId="{7C340691-872A-42EE-977C-5B833001E6A0}" sibTransId="{C11CD3A4-ED92-4609-A589-8DA6272582F8}"/>
    <dgm:cxn modelId="{A1DD0BFE-1A98-40AA-BB60-9659ADA72CA3}" srcId="{A86DFA04-31EF-49B6-AFAE-2287858E0303}" destId="{501DC69F-43F9-4B1E-BE22-6D9FA0AFC528}" srcOrd="2" destOrd="0" parTransId="{D662275D-EF71-4EF0-8C53-5B09830A2AA4}" sibTransId="{05A1C2F3-0854-4F17-AD49-F6E4F5029DC1}"/>
    <dgm:cxn modelId="{D9D51CFE-E223-4A82-83D4-CCF2F6A69193}" type="presOf" srcId="{82968BA3-DFCC-4B51-ABB1-F1F4791698B0}" destId="{C0317DA2-D763-4621-9680-990E0F78E293}" srcOrd="0" destOrd="0" presId="urn:microsoft.com/office/officeart/2016/7/layout/RoundedRectangleTimeline"/>
    <dgm:cxn modelId="{D3D5DDFE-3C40-4FB4-A2D6-AF320BE8808D}" srcId="{AE7358A2-3D9A-4A4C-BBED-5424660EAD51}" destId="{D8FCE50B-8057-456A-B2A9-965F28038B25}" srcOrd="0" destOrd="0" parTransId="{D5DFEBC1-CD5A-4769-8915-305975D67145}" sibTransId="{338B3E43-3652-4902-AE82-69646DE76CA7}"/>
    <dgm:cxn modelId="{0B356D49-6E5B-4D1B-9DF3-8C8796EB99C0}" type="presParOf" srcId="{EBEA9F54-7364-45F9-829B-BF1EB38AEB12}" destId="{E5ACC412-2FBD-44C2-9121-B3EB973E5C66}" srcOrd="0" destOrd="0" presId="urn:microsoft.com/office/officeart/2016/7/layout/RoundedRectangleTimeline"/>
    <dgm:cxn modelId="{98BC8EED-0ABE-422F-B29A-3ED95FF46EFB}" type="presParOf" srcId="{E5ACC412-2FBD-44C2-9121-B3EB973E5C66}" destId="{DF71F57E-D542-4163-95B1-92B1B114497F}" srcOrd="0" destOrd="0" presId="urn:microsoft.com/office/officeart/2016/7/layout/RoundedRectangleTimeline"/>
    <dgm:cxn modelId="{3E6A0A2E-7FD7-4D2A-9BE8-7BD77F03C14F}" type="presParOf" srcId="{E5ACC412-2FBD-44C2-9121-B3EB973E5C66}" destId="{C0317DA2-D763-4621-9680-990E0F78E293}" srcOrd="1" destOrd="0" presId="urn:microsoft.com/office/officeart/2016/7/layout/RoundedRectangleTimeline"/>
    <dgm:cxn modelId="{0B3596E0-515C-452C-9014-28FFDCCDDC30}" type="presParOf" srcId="{E5ACC412-2FBD-44C2-9121-B3EB973E5C66}" destId="{6898D4C1-54F6-4DA4-9607-F444437C8E6E}" srcOrd="2" destOrd="0" presId="urn:microsoft.com/office/officeart/2016/7/layout/RoundedRectangleTimeline"/>
    <dgm:cxn modelId="{A9CDED32-40A9-4681-998E-34C3D4205E5A}" type="presParOf" srcId="{E5ACC412-2FBD-44C2-9121-B3EB973E5C66}" destId="{D73D486C-1D43-4208-9FD9-CC7C2550C1E8}" srcOrd="3" destOrd="0" presId="urn:microsoft.com/office/officeart/2016/7/layout/RoundedRectangleTimeline"/>
    <dgm:cxn modelId="{DD500D97-82E3-4291-AEFC-BB11144A370A}" type="presParOf" srcId="{E5ACC412-2FBD-44C2-9121-B3EB973E5C66}" destId="{4E7CBB81-AC5E-4EE7-85AC-B9C4581F507F}" srcOrd="4" destOrd="0" presId="urn:microsoft.com/office/officeart/2016/7/layout/RoundedRectangleTimeline"/>
    <dgm:cxn modelId="{98F4C3E3-20C5-4A44-BEE5-9E6A1994D4A9}" type="presParOf" srcId="{EBEA9F54-7364-45F9-829B-BF1EB38AEB12}" destId="{CDBD900D-671A-4B7A-AEE1-255109BAB918}" srcOrd="1" destOrd="0" presId="urn:microsoft.com/office/officeart/2016/7/layout/RoundedRectangleTimeline"/>
    <dgm:cxn modelId="{906CE25D-DEB5-4FF4-B3E7-B535A09C4800}" type="presParOf" srcId="{EBEA9F54-7364-45F9-829B-BF1EB38AEB12}" destId="{53484DED-F74E-4B4E-9E8B-3F206A29DEDD}" srcOrd="2" destOrd="0" presId="urn:microsoft.com/office/officeart/2016/7/layout/RoundedRectangleTimeline"/>
    <dgm:cxn modelId="{C121F15A-106A-4BA1-8EB3-21EE5F076F38}" type="presParOf" srcId="{53484DED-F74E-4B4E-9E8B-3F206A29DEDD}" destId="{C0D22B8F-54BF-4FAE-9F7C-B58FA74468D0}" srcOrd="0" destOrd="0" presId="urn:microsoft.com/office/officeart/2016/7/layout/RoundedRectangleTimeline"/>
    <dgm:cxn modelId="{FCB5CE0B-9A2C-4322-BFF2-92950AB09EDC}" type="presParOf" srcId="{53484DED-F74E-4B4E-9E8B-3F206A29DEDD}" destId="{E1F35975-00CA-4B74-AB7C-CD8812C99AEF}" srcOrd="1" destOrd="0" presId="urn:microsoft.com/office/officeart/2016/7/layout/RoundedRectangleTimeline"/>
    <dgm:cxn modelId="{8E1DD684-43F5-420F-BDC1-6AC747B39489}" type="presParOf" srcId="{53484DED-F74E-4B4E-9E8B-3F206A29DEDD}" destId="{152FB453-AA1C-4C6D-86AE-2A7A4BF73B8B}" srcOrd="2" destOrd="0" presId="urn:microsoft.com/office/officeart/2016/7/layout/RoundedRectangleTimeline"/>
    <dgm:cxn modelId="{1FE8405A-8A3D-49CC-8443-BD7EDEE12D2D}" type="presParOf" srcId="{53484DED-F74E-4B4E-9E8B-3F206A29DEDD}" destId="{BC9CEA29-8429-48CF-B30A-81626D4345E2}" srcOrd="3" destOrd="0" presId="urn:microsoft.com/office/officeart/2016/7/layout/RoundedRectangleTimeline"/>
    <dgm:cxn modelId="{61A8D5D7-F9FB-46B1-9FA0-B816AAA1D2DF}" type="presParOf" srcId="{53484DED-F74E-4B4E-9E8B-3F206A29DEDD}" destId="{F432CF4A-CFEA-4E45-BD59-26AD14D60A5D}" srcOrd="4" destOrd="0" presId="urn:microsoft.com/office/officeart/2016/7/layout/RoundedRectangleTimeline"/>
    <dgm:cxn modelId="{D5ECEB2B-0737-441C-8D3C-9681F5E73DC1}" type="presParOf" srcId="{EBEA9F54-7364-45F9-829B-BF1EB38AEB12}" destId="{54C24B14-3382-4169-9932-5867C1A9873B}" srcOrd="3" destOrd="0" presId="urn:microsoft.com/office/officeart/2016/7/layout/RoundedRectangleTimeline"/>
    <dgm:cxn modelId="{CF6F7C5C-0411-483A-A51D-C5061F50E19E}" type="presParOf" srcId="{EBEA9F54-7364-45F9-829B-BF1EB38AEB12}" destId="{06FAD99D-5FF8-4EBB-A5FB-F041578F76D4}" srcOrd="4" destOrd="0" presId="urn:microsoft.com/office/officeart/2016/7/layout/RoundedRectangleTimeline"/>
    <dgm:cxn modelId="{6DE8BD68-D816-4BB5-B98A-4916CB4E16C2}" type="presParOf" srcId="{06FAD99D-5FF8-4EBB-A5FB-F041578F76D4}" destId="{70073129-181E-4CDA-8814-F1E5000C8C53}" srcOrd="0" destOrd="0" presId="urn:microsoft.com/office/officeart/2016/7/layout/RoundedRectangleTimeline"/>
    <dgm:cxn modelId="{FC7F0BC7-3290-407D-96E2-0249574595BF}" type="presParOf" srcId="{06FAD99D-5FF8-4EBB-A5FB-F041578F76D4}" destId="{5A20FA73-3A21-4484-9105-C650E9C6EB1C}" srcOrd="1" destOrd="0" presId="urn:microsoft.com/office/officeart/2016/7/layout/RoundedRectangleTimeline"/>
    <dgm:cxn modelId="{9EFF1E54-9709-46E0-8DD5-6979BDD49FC7}" type="presParOf" srcId="{06FAD99D-5FF8-4EBB-A5FB-F041578F76D4}" destId="{26F3F9B3-7461-4A61-97B5-AF1F062A6A31}" srcOrd="2" destOrd="0" presId="urn:microsoft.com/office/officeart/2016/7/layout/RoundedRectangleTimeline"/>
    <dgm:cxn modelId="{418CB3FB-CBCA-4137-A09E-CDF1B736ED1D}" type="presParOf" srcId="{06FAD99D-5FF8-4EBB-A5FB-F041578F76D4}" destId="{6AD3676B-B35C-4F1B-B891-E6A623B39C7E}" srcOrd="3" destOrd="0" presId="urn:microsoft.com/office/officeart/2016/7/layout/RoundedRectangleTimeline"/>
    <dgm:cxn modelId="{0F49EE4B-8FEC-4562-A000-799C3B79D0E9}" type="presParOf" srcId="{06FAD99D-5FF8-4EBB-A5FB-F041578F76D4}" destId="{11B4905D-2274-468C-AF2A-5EB9623228BD}" srcOrd="4" destOrd="0" presId="urn:microsoft.com/office/officeart/2016/7/layout/RoundedRectangleTimeline"/>
    <dgm:cxn modelId="{967039AD-4C84-4678-8B8C-2DA21E4046F6}" type="presParOf" srcId="{EBEA9F54-7364-45F9-829B-BF1EB38AEB12}" destId="{BA5551F3-BB68-446A-8242-9B50C869257A}" srcOrd="5" destOrd="0" presId="urn:microsoft.com/office/officeart/2016/7/layout/RoundedRectangleTimeline"/>
    <dgm:cxn modelId="{4259DB30-9CB9-446A-BEBB-F0D0DC2CF7CA}" type="presParOf" srcId="{EBEA9F54-7364-45F9-829B-BF1EB38AEB12}" destId="{7718219C-0C5B-4CAF-A510-792E6E5E41C1}" srcOrd="6" destOrd="0" presId="urn:microsoft.com/office/officeart/2016/7/layout/RoundedRectangleTimeline"/>
    <dgm:cxn modelId="{A0642DD3-4108-4308-ADA5-3CB1376143A9}" type="presParOf" srcId="{7718219C-0C5B-4CAF-A510-792E6E5E41C1}" destId="{FCD37457-9C59-4172-BCA9-F6DD3F8790D5}" srcOrd="0" destOrd="0" presId="urn:microsoft.com/office/officeart/2016/7/layout/RoundedRectangleTimeline"/>
    <dgm:cxn modelId="{1858F90E-D062-4353-990F-7C78AD26B79D}" type="presParOf" srcId="{7718219C-0C5B-4CAF-A510-792E6E5E41C1}" destId="{FDB65D9B-1D75-443C-BEF8-109339A014F9}" srcOrd="1" destOrd="0" presId="urn:microsoft.com/office/officeart/2016/7/layout/RoundedRectangleTimeline"/>
    <dgm:cxn modelId="{B78592F3-E2E2-4E70-8D4E-C472E028C230}" type="presParOf" srcId="{7718219C-0C5B-4CAF-A510-792E6E5E41C1}" destId="{CA5E20EB-82C1-48EB-94ED-CE7DA89B43C2}" srcOrd="2" destOrd="0" presId="urn:microsoft.com/office/officeart/2016/7/layout/RoundedRectangleTimeline"/>
    <dgm:cxn modelId="{3E477D7B-DB26-495D-B262-9494341F0913}" type="presParOf" srcId="{7718219C-0C5B-4CAF-A510-792E6E5E41C1}" destId="{B2DE1D64-24D2-43CD-B852-43FDF8357ACE}" srcOrd="3" destOrd="0" presId="urn:microsoft.com/office/officeart/2016/7/layout/RoundedRectangleTimeline"/>
    <dgm:cxn modelId="{F411EEC1-EA16-47BA-8DFC-4896B731C2F6}" type="presParOf" srcId="{7718219C-0C5B-4CAF-A510-792E6E5E41C1}" destId="{1683A45D-856A-48E0-985B-FE990DF390D0}"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71F57E-D542-4163-95B1-92B1B114497F}">
      <dsp:nvSpPr>
        <dsp:cNvPr id="0" name=""/>
        <dsp:cNvSpPr/>
      </dsp:nvSpPr>
      <dsp:spPr>
        <a:xfrm rot="16200000">
          <a:off x="1608733" y="815985"/>
          <a:ext cx="378608" cy="2154108"/>
        </a:xfrm>
        <a:prstGeom prst="round2Same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1</a:t>
          </a:r>
        </a:p>
      </dsp:txBody>
      <dsp:txXfrm rot="5400000">
        <a:off x="739465" y="1722217"/>
        <a:ext cx="2135626" cy="341644"/>
      </dsp:txXfrm>
    </dsp:sp>
    <dsp:sp modelId="{C0317DA2-D763-4621-9680-990E0F78E293}">
      <dsp:nvSpPr>
        <dsp:cNvPr id="0" name=""/>
        <dsp:cNvSpPr/>
      </dsp:nvSpPr>
      <dsp:spPr>
        <a:xfrm>
          <a:off x="2946" y="0"/>
          <a:ext cx="3590180" cy="1325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52400" numCol="1" spcCol="1270" anchor="b" anchorCtr="1">
          <a:noAutofit/>
        </a:bodyPr>
        <a:lstStyle/>
        <a:p>
          <a:pPr marL="0" lvl="0" indent="0" algn="ctr" defTabSz="889000">
            <a:lnSpc>
              <a:spcPct val="90000"/>
            </a:lnSpc>
            <a:spcBef>
              <a:spcPct val="0"/>
            </a:spcBef>
            <a:spcAft>
              <a:spcPct val="35000"/>
            </a:spcAft>
            <a:buNone/>
          </a:pPr>
          <a:r>
            <a:rPr lang="en-US" sz="2000" kern="1200" dirty="0"/>
            <a:t>What is Data Analytics?</a:t>
          </a:r>
        </a:p>
      </dsp:txBody>
      <dsp:txXfrm>
        <a:off x="2946" y="0"/>
        <a:ext cx="3590180" cy="1325128"/>
      </dsp:txXfrm>
    </dsp:sp>
    <dsp:sp modelId="{6898D4C1-54F6-4DA4-9607-F444437C8E6E}">
      <dsp:nvSpPr>
        <dsp:cNvPr id="0" name=""/>
        <dsp:cNvSpPr/>
      </dsp:nvSpPr>
      <dsp:spPr>
        <a:xfrm>
          <a:off x="1798037" y="1400849"/>
          <a:ext cx="0" cy="302886"/>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D73D486C-1D43-4208-9FD9-CC7C2550C1E8}">
      <dsp:nvSpPr>
        <dsp:cNvPr id="0" name=""/>
        <dsp:cNvSpPr/>
      </dsp:nvSpPr>
      <dsp:spPr>
        <a:xfrm>
          <a:off x="1760176" y="1325128"/>
          <a:ext cx="75721" cy="75721"/>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0D22B8F-54BF-4FAE-9F7C-B58FA74468D0}">
      <dsp:nvSpPr>
        <dsp:cNvPr id="0" name=""/>
        <dsp:cNvSpPr/>
      </dsp:nvSpPr>
      <dsp:spPr>
        <a:xfrm>
          <a:off x="2875091" y="1703735"/>
          <a:ext cx="2154108" cy="378608"/>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2</a:t>
          </a:r>
        </a:p>
      </dsp:txBody>
      <dsp:txXfrm>
        <a:off x="2875091" y="1703735"/>
        <a:ext cx="2154108" cy="378608"/>
      </dsp:txXfrm>
    </dsp:sp>
    <dsp:sp modelId="{E1F35975-00CA-4B74-AB7C-CD8812C99AEF}">
      <dsp:nvSpPr>
        <dsp:cNvPr id="0" name=""/>
        <dsp:cNvSpPr/>
      </dsp:nvSpPr>
      <dsp:spPr>
        <a:xfrm>
          <a:off x="2157055" y="2460952"/>
          <a:ext cx="3590180" cy="1325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2400" rIns="0" bIns="0" numCol="1" spcCol="1270" anchor="t" anchorCtr="1">
          <a:noAutofit/>
        </a:bodyPr>
        <a:lstStyle/>
        <a:p>
          <a:pPr marL="0" lvl="0" indent="0" algn="ctr" defTabSz="889000">
            <a:lnSpc>
              <a:spcPct val="90000"/>
            </a:lnSpc>
            <a:spcBef>
              <a:spcPct val="0"/>
            </a:spcBef>
            <a:spcAft>
              <a:spcPct val="35000"/>
            </a:spcAft>
            <a:buNone/>
          </a:pPr>
          <a:r>
            <a:rPr lang="en-US" sz="2000" kern="1200" dirty="0"/>
            <a:t>Introduction to Tableau</a:t>
          </a:r>
        </a:p>
      </dsp:txBody>
      <dsp:txXfrm>
        <a:off x="2157055" y="2460952"/>
        <a:ext cx="3590180" cy="1325128"/>
      </dsp:txXfrm>
    </dsp:sp>
    <dsp:sp modelId="{152FB453-AA1C-4C6D-86AE-2A7A4BF73B8B}">
      <dsp:nvSpPr>
        <dsp:cNvPr id="0" name=""/>
        <dsp:cNvSpPr/>
      </dsp:nvSpPr>
      <dsp:spPr>
        <a:xfrm>
          <a:off x="3952145" y="2082343"/>
          <a:ext cx="0" cy="302886"/>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C9CEA29-8429-48CF-B30A-81626D4345E2}">
      <dsp:nvSpPr>
        <dsp:cNvPr id="0" name=""/>
        <dsp:cNvSpPr/>
      </dsp:nvSpPr>
      <dsp:spPr>
        <a:xfrm>
          <a:off x="3914284" y="2385230"/>
          <a:ext cx="75721" cy="75721"/>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0073129-181E-4CDA-8814-F1E5000C8C53}">
      <dsp:nvSpPr>
        <dsp:cNvPr id="0" name=""/>
        <dsp:cNvSpPr/>
      </dsp:nvSpPr>
      <dsp:spPr>
        <a:xfrm>
          <a:off x="5029199" y="1703736"/>
          <a:ext cx="2154108" cy="378608"/>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3</a:t>
          </a:r>
        </a:p>
      </dsp:txBody>
      <dsp:txXfrm>
        <a:off x="5029199" y="1703736"/>
        <a:ext cx="2154108" cy="378608"/>
      </dsp:txXfrm>
    </dsp:sp>
    <dsp:sp modelId="{5A20FA73-3A21-4484-9105-C650E9C6EB1C}">
      <dsp:nvSpPr>
        <dsp:cNvPr id="0" name=""/>
        <dsp:cNvSpPr/>
      </dsp:nvSpPr>
      <dsp:spPr>
        <a:xfrm>
          <a:off x="4311163" y="0"/>
          <a:ext cx="3590180" cy="1325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52400" numCol="1" spcCol="1270" anchor="b" anchorCtr="1">
          <a:noAutofit/>
        </a:bodyPr>
        <a:lstStyle/>
        <a:p>
          <a:pPr marL="0" lvl="0" indent="0" algn="ctr" defTabSz="889000">
            <a:lnSpc>
              <a:spcPct val="90000"/>
            </a:lnSpc>
            <a:spcBef>
              <a:spcPct val="0"/>
            </a:spcBef>
            <a:spcAft>
              <a:spcPct val="35000"/>
            </a:spcAft>
            <a:buNone/>
          </a:pPr>
          <a:r>
            <a:rPr lang="en-US" sz="2000" kern="1200" dirty="0"/>
            <a:t>Versions and Features of Tableau</a:t>
          </a:r>
        </a:p>
      </dsp:txBody>
      <dsp:txXfrm>
        <a:off x="4311163" y="0"/>
        <a:ext cx="3590180" cy="1325128"/>
      </dsp:txXfrm>
    </dsp:sp>
    <dsp:sp modelId="{26F3F9B3-7461-4A61-97B5-AF1F062A6A31}">
      <dsp:nvSpPr>
        <dsp:cNvPr id="0" name=""/>
        <dsp:cNvSpPr/>
      </dsp:nvSpPr>
      <dsp:spPr>
        <a:xfrm>
          <a:off x="6106254" y="1400849"/>
          <a:ext cx="0" cy="302886"/>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6AD3676B-B35C-4F1B-B891-E6A623B39C7E}">
      <dsp:nvSpPr>
        <dsp:cNvPr id="0" name=""/>
        <dsp:cNvSpPr/>
      </dsp:nvSpPr>
      <dsp:spPr>
        <a:xfrm>
          <a:off x="6068393" y="1325128"/>
          <a:ext cx="75721" cy="75721"/>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D37457-9C59-4172-BCA9-F6DD3F8790D5}">
      <dsp:nvSpPr>
        <dsp:cNvPr id="0" name=""/>
        <dsp:cNvSpPr/>
      </dsp:nvSpPr>
      <dsp:spPr>
        <a:xfrm rot="5400000">
          <a:off x="8071058" y="815985"/>
          <a:ext cx="378608" cy="2154108"/>
        </a:xfrm>
        <a:prstGeom prst="round2Same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1">
          <a:noAutofit/>
        </a:bodyPr>
        <a:lstStyle/>
        <a:p>
          <a:pPr marL="0" lvl="0" indent="0" algn="ctr" defTabSz="533400">
            <a:lnSpc>
              <a:spcPct val="90000"/>
            </a:lnSpc>
            <a:spcBef>
              <a:spcPct val="0"/>
            </a:spcBef>
            <a:spcAft>
              <a:spcPct val="35000"/>
            </a:spcAft>
            <a:buNone/>
          </a:pPr>
          <a:r>
            <a:rPr lang="en-US" sz="1200" kern="1200" dirty="0"/>
            <a:t>4</a:t>
          </a:r>
        </a:p>
      </dsp:txBody>
      <dsp:txXfrm rot="-5400000">
        <a:off x="7183308" y="1722217"/>
        <a:ext cx="2135626" cy="341644"/>
      </dsp:txXfrm>
    </dsp:sp>
    <dsp:sp modelId="{FDB65D9B-1D75-443C-BEF8-109339A014F9}">
      <dsp:nvSpPr>
        <dsp:cNvPr id="0" name=""/>
        <dsp:cNvSpPr/>
      </dsp:nvSpPr>
      <dsp:spPr>
        <a:xfrm>
          <a:off x="6468219" y="2460952"/>
          <a:ext cx="3590180" cy="13251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None/>
          </a:pPr>
          <a:r>
            <a:rPr lang="en-IN" sz="1800" kern="1200" dirty="0"/>
            <a:t>Exploring Tableau</a:t>
          </a:r>
          <a:endParaRPr lang="en-US" sz="1800" kern="1200" dirty="0"/>
        </a:p>
      </dsp:txBody>
      <dsp:txXfrm>
        <a:off x="6468219" y="2460952"/>
        <a:ext cx="3590180" cy="1325128"/>
      </dsp:txXfrm>
    </dsp:sp>
    <dsp:sp modelId="{CA5E20EB-82C1-48EB-94ED-CE7DA89B43C2}">
      <dsp:nvSpPr>
        <dsp:cNvPr id="0" name=""/>
        <dsp:cNvSpPr/>
      </dsp:nvSpPr>
      <dsp:spPr>
        <a:xfrm>
          <a:off x="8260362" y="2082343"/>
          <a:ext cx="0" cy="302886"/>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2DE1D64-24D2-43CD-B852-43FDF8357ACE}">
      <dsp:nvSpPr>
        <dsp:cNvPr id="0" name=""/>
        <dsp:cNvSpPr/>
      </dsp:nvSpPr>
      <dsp:spPr>
        <a:xfrm>
          <a:off x="8222501" y="2385230"/>
          <a:ext cx="75721" cy="75721"/>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gif>
</file>

<file path=ppt/media/image11.gif>
</file>

<file path=ppt/media/image12.gif>
</file>

<file path=ppt/media/image2.png>
</file>

<file path=ppt/media/image3.jpeg>
</file>

<file path=ppt/media/image4.gif>
</file>

<file path=ppt/media/image5.png>
</file>

<file path=ppt/media/image6.gif>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10/2/2023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2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10/2/2023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2010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10/2/2023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70401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10/2/2023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2231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10/2/2023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1677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10/2/2023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42260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10/2/2023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0723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10/2/2023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11850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10/2/2023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4398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10/2/2023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070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4010AF38-26DF-48B3-952C-4A9091D6863C}"/>
              </a:ext>
            </a:extLst>
          </p:cNvPr>
          <p:cNvSpPr>
            <a:spLocks noGrp="1"/>
          </p:cNvSpPr>
          <p:nvPr>
            <p:ph type="ctrTitle"/>
          </p:nvPr>
        </p:nvSpPr>
        <p:spPr>
          <a:xfrm>
            <a:off x="648929" y="639098"/>
            <a:ext cx="6637991" cy="3686014"/>
          </a:xfrm>
        </p:spPr>
        <p:txBody>
          <a:bodyPr>
            <a:normAutofit/>
          </a:bodyPr>
          <a:lstStyle/>
          <a:p>
            <a:r>
              <a:rPr lang="en-US" sz="6000" dirty="0"/>
              <a:t>Tableau</a:t>
            </a:r>
            <a:br>
              <a:rPr lang="en-US" sz="6000" dirty="0"/>
            </a:br>
            <a:r>
              <a:rPr lang="en-US" sz="6000" dirty="0"/>
              <a:t>Essentials</a:t>
            </a:r>
          </a:p>
        </p:txBody>
      </p:sp>
      <p:sp>
        <p:nvSpPr>
          <p:cNvPr id="3" name="Subtitle 2">
            <a:extLst>
              <a:ext uri="{FF2B5EF4-FFF2-40B4-BE49-F238E27FC236}">
                <a16:creationId xmlns:a16="http://schemas.microsoft.com/office/drawing/2014/main" id="{37FC2D8F-56D2-4ADF-B439-0E09E7C37894}"/>
              </a:ext>
            </a:extLst>
          </p:cNvPr>
          <p:cNvSpPr>
            <a:spLocks noGrp="1"/>
          </p:cNvSpPr>
          <p:nvPr>
            <p:ph type="subTitle" idx="1"/>
          </p:nvPr>
        </p:nvSpPr>
        <p:spPr>
          <a:xfrm>
            <a:off x="643670" y="4672739"/>
            <a:ext cx="6269347" cy="1021498"/>
          </a:xfrm>
        </p:spPr>
        <p:txBody>
          <a:bodyPr>
            <a:normAutofit fontScale="25000" lnSpcReduction="20000"/>
          </a:bodyPr>
          <a:lstStyle/>
          <a:p>
            <a:r>
              <a:rPr lang="en-US" sz="8000" b="1" u="sng" cap="none" dirty="0">
                <a:solidFill>
                  <a:schemeClr val="tx1">
                    <a:lumMod val="85000"/>
                    <a:lumOff val="15000"/>
                  </a:schemeClr>
                </a:solidFill>
                <a:latin typeface="Segoe Script" panose="030B0504020000000003" pitchFamily="66" charset="0"/>
              </a:rPr>
              <a:t>Present by:</a:t>
            </a:r>
          </a:p>
          <a:p>
            <a:r>
              <a:rPr lang="en-US" sz="7200" b="1" cap="none" spc="0" dirty="0">
                <a:solidFill>
                  <a:schemeClr val="tx1">
                    <a:lumMod val="85000"/>
                    <a:lumOff val="15000"/>
                  </a:schemeClr>
                </a:solidFill>
                <a:latin typeface="Times New Roman" panose="02020603050405020304" pitchFamily="18" charset="0"/>
                <a:cs typeface="Times New Roman" panose="02020603050405020304" pitchFamily="18" charset="0"/>
              </a:rPr>
              <a:t>Abhi Patel</a:t>
            </a:r>
          </a:p>
          <a:p>
            <a:r>
              <a:rPr lang="en-US" sz="7200" b="1" cap="none" spc="0" dirty="0">
                <a:solidFill>
                  <a:schemeClr val="tx1">
                    <a:lumMod val="85000"/>
                    <a:lumOff val="15000"/>
                  </a:schemeClr>
                </a:solidFill>
                <a:latin typeface="Times New Roman" panose="02020603050405020304" pitchFamily="18" charset="0"/>
                <a:cs typeface="Times New Roman" panose="02020603050405020304" pitchFamily="18" charset="0"/>
              </a:rPr>
              <a:t>Nirmal Prajapati</a:t>
            </a:r>
          </a:p>
          <a:p>
            <a:endParaRPr lang="en-US" sz="2000" dirty="0">
              <a:solidFill>
                <a:schemeClr val="tx1">
                  <a:lumMod val="85000"/>
                  <a:lumOff val="15000"/>
                </a:schemeClr>
              </a:solidFill>
            </a:endParaRPr>
          </a:p>
        </p:txBody>
      </p:sp>
      <p:cxnSp>
        <p:nvCxnSpPr>
          <p:cNvPr id="29" name="Straight Connector 28">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08AC96E-AA33-4309-B51D-072F59E6EC0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556686" y="1"/>
            <a:ext cx="4635315" cy="6857999"/>
          </a:xfrm>
          <a:prstGeom prst="rect">
            <a:avLst/>
          </a:prstGeom>
        </p:spPr>
      </p:pic>
      <p:sp>
        <p:nvSpPr>
          <p:cNvPr id="4" name="Subtitle 2">
            <a:extLst>
              <a:ext uri="{FF2B5EF4-FFF2-40B4-BE49-F238E27FC236}">
                <a16:creationId xmlns:a16="http://schemas.microsoft.com/office/drawing/2014/main" id="{ED8639F6-9469-0150-2538-C0EFCA0EA730}"/>
              </a:ext>
            </a:extLst>
          </p:cNvPr>
          <p:cNvSpPr txBox="1">
            <a:spLocks/>
          </p:cNvSpPr>
          <p:nvPr/>
        </p:nvSpPr>
        <p:spPr>
          <a:xfrm>
            <a:off x="4400471" y="4672739"/>
            <a:ext cx="6269347" cy="1021498"/>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000" b="1" u="sng" cap="none" dirty="0">
                <a:solidFill>
                  <a:schemeClr val="tx1">
                    <a:lumMod val="85000"/>
                    <a:lumOff val="15000"/>
                  </a:schemeClr>
                </a:solidFill>
                <a:latin typeface="Segoe Script" panose="030B0504020000000003" pitchFamily="66" charset="0"/>
              </a:rPr>
              <a:t>Subject Guide:</a:t>
            </a:r>
          </a:p>
          <a:p>
            <a:r>
              <a:rPr lang="en-US" sz="1800" b="1" cap="none" spc="0" dirty="0">
                <a:solidFill>
                  <a:schemeClr val="tx1">
                    <a:lumMod val="85000"/>
                    <a:lumOff val="15000"/>
                  </a:schemeClr>
                </a:solidFill>
                <a:latin typeface="Times New Roman" panose="02020603050405020304" pitchFamily="18" charset="0"/>
                <a:cs typeface="Times New Roman" panose="02020603050405020304" pitchFamily="18" charset="0"/>
              </a:rPr>
              <a:t>Prof. Mayank Jain</a:t>
            </a:r>
          </a:p>
        </p:txBody>
      </p:sp>
      <p:pic>
        <p:nvPicPr>
          <p:cNvPr id="1026" name="Picture 2">
            <a:extLst>
              <a:ext uri="{FF2B5EF4-FFF2-40B4-BE49-F238E27FC236}">
                <a16:creationId xmlns:a16="http://schemas.microsoft.com/office/drawing/2014/main" id="{5D8B273B-1767-900E-6DC9-4126A08C10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3670" y="639098"/>
            <a:ext cx="1224110" cy="122411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DEA8A86-09AE-E35C-3C78-AD088FA6385F}"/>
              </a:ext>
            </a:extLst>
          </p:cNvPr>
          <p:cNvSpPr txBox="1"/>
          <p:nvPr/>
        </p:nvSpPr>
        <p:spPr>
          <a:xfrm>
            <a:off x="1867780" y="851043"/>
            <a:ext cx="4240263" cy="400110"/>
          </a:xfrm>
          <a:prstGeom prst="rect">
            <a:avLst/>
          </a:prstGeom>
          <a:noFill/>
        </p:spPr>
        <p:txBody>
          <a:bodyPr wrap="none" rtlCol="0">
            <a:spAutoFit/>
          </a:bodyPr>
          <a:lstStyle/>
          <a:p>
            <a:r>
              <a:rPr lang="en-IN" sz="2000" b="1" dirty="0" err="1">
                <a:latin typeface="Bahnschrift Condensed" panose="020B0502040204020203" pitchFamily="34" charset="0"/>
                <a:ea typeface="Calibri Light" panose="020F0302020204030204" pitchFamily="34" charset="0"/>
                <a:cs typeface="Calibri Light" panose="020F0302020204030204" pitchFamily="34" charset="0"/>
              </a:rPr>
              <a:t>Sarvajanik</a:t>
            </a:r>
            <a:r>
              <a:rPr lang="en-IN" sz="2000" b="1" dirty="0">
                <a:latin typeface="Bahnschrift Condensed" panose="020B0502040204020203" pitchFamily="34" charset="0"/>
                <a:ea typeface="Calibri Light" panose="020F0302020204030204" pitchFamily="34" charset="0"/>
                <a:cs typeface="Calibri Light" panose="020F0302020204030204" pitchFamily="34" charset="0"/>
              </a:rPr>
              <a:t> College of Engineering &amp; Technology</a:t>
            </a:r>
          </a:p>
        </p:txBody>
      </p:sp>
      <p:cxnSp>
        <p:nvCxnSpPr>
          <p:cNvPr id="8" name="Straight Connector 7">
            <a:extLst>
              <a:ext uri="{FF2B5EF4-FFF2-40B4-BE49-F238E27FC236}">
                <a16:creationId xmlns:a16="http://schemas.microsoft.com/office/drawing/2014/main" id="{CCE40244-1734-D8A5-EAE7-B7F95BDCEDAE}"/>
              </a:ext>
            </a:extLst>
          </p:cNvPr>
          <p:cNvCxnSpPr>
            <a:cxnSpLocks/>
          </p:cNvCxnSpPr>
          <p:nvPr/>
        </p:nvCxnSpPr>
        <p:spPr>
          <a:xfrm>
            <a:off x="1960775" y="1251153"/>
            <a:ext cx="4015819"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6A5FC55-77BF-391E-BE6A-D8BC6DE8093E}"/>
              </a:ext>
            </a:extLst>
          </p:cNvPr>
          <p:cNvSpPr txBox="1"/>
          <p:nvPr/>
        </p:nvSpPr>
        <p:spPr>
          <a:xfrm>
            <a:off x="1867780" y="1229448"/>
            <a:ext cx="1459054" cy="369332"/>
          </a:xfrm>
          <a:prstGeom prst="rect">
            <a:avLst/>
          </a:prstGeom>
          <a:noFill/>
        </p:spPr>
        <p:txBody>
          <a:bodyPr wrap="none" rtlCol="0">
            <a:spAutoFit/>
          </a:bodyPr>
          <a:lstStyle/>
          <a:p>
            <a:r>
              <a:rPr lang="en-IN" dirty="0">
                <a:latin typeface="Bahnschrift Condensed" panose="020B0502040204020203" pitchFamily="34" charset="0"/>
                <a:ea typeface="Calibri Light" panose="020F0302020204030204" pitchFamily="34" charset="0"/>
                <a:cs typeface="Calibri Light" panose="020F0302020204030204" pitchFamily="34" charset="0"/>
              </a:rPr>
              <a:t>MCA Department</a:t>
            </a:r>
          </a:p>
        </p:txBody>
      </p:sp>
    </p:spTree>
    <p:extLst>
      <p:ext uri="{BB962C8B-B14F-4D97-AF65-F5344CB8AC3E}">
        <p14:creationId xmlns:p14="http://schemas.microsoft.com/office/powerpoint/2010/main" val="3912747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9A204-14E6-AE58-6257-4437CB434D0C}"/>
              </a:ext>
            </a:extLst>
          </p:cNvPr>
          <p:cNvSpPr>
            <a:spLocks noGrp="1"/>
          </p:cNvSpPr>
          <p:nvPr>
            <p:ph type="title"/>
          </p:nvPr>
        </p:nvSpPr>
        <p:spPr/>
        <p:txBody>
          <a:bodyPr/>
          <a:lstStyle/>
          <a:p>
            <a:r>
              <a:rPr lang="en-IN" dirty="0"/>
              <a:t>Disadvantages of Tableau</a:t>
            </a:r>
          </a:p>
        </p:txBody>
      </p:sp>
      <p:sp>
        <p:nvSpPr>
          <p:cNvPr id="3" name="Content Placeholder 2">
            <a:extLst>
              <a:ext uri="{FF2B5EF4-FFF2-40B4-BE49-F238E27FC236}">
                <a16:creationId xmlns:a16="http://schemas.microsoft.com/office/drawing/2014/main" id="{1D7CCFE8-93AA-7E99-398B-3550E8FF5BFB}"/>
              </a:ext>
            </a:extLst>
          </p:cNvPr>
          <p:cNvSpPr>
            <a:spLocks noGrp="1"/>
          </p:cNvSpPr>
          <p:nvPr>
            <p:ph idx="1"/>
          </p:nvPr>
        </p:nvSpPr>
        <p:spPr/>
        <p:txBody>
          <a:bodyPr/>
          <a:lstStyle/>
          <a:p>
            <a:pPr algn="just">
              <a:buFont typeface="Wingdings" panose="05000000000000000000" pitchFamily="2" charset="2"/>
              <a:buChar char="§"/>
            </a:pPr>
            <a:r>
              <a:rPr lang="en-IN" sz="1800" dirty="0"/>
              <a:t> High Cost</a:t>
            </a:r>
          </a:p>
          <a:p>
            <a:pPr algn="just">
              <a:buFont typeface="Wingdings" panose="05000000000000000000" pitchFamily="2" charset="2"/>
              <a:buChar char="§"/>
            </a:pPr>
            <a:r>
              <a:rPr lang="en-IN" sz="1800" dirty="0"/>
              <a:t> Inflexible Pricing</a:t>
            </a:r>
          </a:p>
          <a:p>
            <a:pPr algn="just">
              <a:buFont typeface="Wingdings" panose="05000000000000000000" pitchFamily="2" charset="2"/>
              <a:buChar char="§"/>
            </a:pPr>
            <a:r>
              <a:rPr lang="en-IN" sz="1800" dirty="0"/>
              <a:t> Poor Sales Support</a:t>
            </a:r>
          </a:p>
          <a:p>
            <a:pPr algn="just">
              <a:buFont typeface="Wingdings" panose="05000000000000000000" pitchFamily="2" charset="2"/>
              <a:buChar char="§"/>
            </a:pPr>
            <a:r>
              <a:rPr lang="en-IN" sz="1800" dirty="0"/>
              <a:t> Poor Version Control</a:t>
            </a:r>
          </a:p>
        </p:txBody>
      </p:sp>
    </p:spTree>
    <p:extLst>
      <p:ext uri="{BB962C8B-B14F-4D97-AF65-F5344CB8AC3E}">
        <p14:creationId xmlns:p14="http://schemas.microsoft.com/office/powerpoint/2010/main" val="2759250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B8D1CA9-EB61-D9ED-2E00-EFD7AA48C371}"/>
              </a:ext>
            </a:extLst>
          </p:cNvPr>
          <p:cNvSpPr txBox="1"/>
          <p:nvPr/>
        </p:nvSpPr>
        <p:spPr>
          <a:xfrm>
            <a:off x="5422578" y="3167390"/>
            <a:ext cx="1346844" cy="523220"/>
          </a:xfrm>
          <a:prstGeom prst="rect">
            <a:avLst/>
          </a:prstGeom>
          <a:noFill/>
        </p:spPr>
        <p:txBody>
          <a:bodyPr wrap="none" rtlCol="0">
            <a:spAutoFit/>
          </a:bodyPr>
          <a:lstStyle/>
          <a:p>
            <a:r>
              <a:rPr lang="en-IN" sz="2800" dirty="0">
                <a:latin typeface="+mj-lt"/>
              </a:rPr>
              <a:t>DEMO</a:t>
            </a:r>
          </a:p>
        </p:txBody>
      </p:sp>
    </p:spTree>
    <p:extLst>
      <p:ext uri="{BB962C8B-B14F-4D97-AF65-F5344CB8AC3E}">
        <p14:creationId xmlns:p14="http://schemas.microsoft.com/office/powerpoint/2010/main" val="19544251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F803A46-EC05-FEC7-7BAA-8770A18C72AA}"/>
              </a:ext>
            </a:extLst>
          </p:cNvPr>
          <p:cNvSpPr>
            <a:spLocks noGrp="1"/>
          </p:cNvSpPr>
          <p:nvPr>
            <p:ph type="title"/>
          </p:nvPr>
        </p:nvSpPr>
        <p:spPr>
          <a:xfrm>
            <a:off x="475110" y="5025605"/>
            <a:ext cx="10113645" cy="743682"/>
          </a:xfrm>
        </p:spPr>
        <p:txBody>
          <a:bodyPr/>
          <a:lstStyle/>
          <a:p>
            <a:r>
              <a:rPr lang="en-IN" dirty="0"/>
              <a:t>Thank you</a:t>
            </a:r>
          </a:p>
        </p:txBody>
      </p:sp>
      <p:pic>
        <p:nvPicPr>
          <p:cNvPr id="10" name="Picture Placeholder 9">
            <a:extLst>
              <a:ext uri="{FF2B5EF4-FFF2-40B4-BE49-F238E27FC236}">
                <a16:creationId xmlns:a16="http://schemas.microsoft.com/office/drawing/2014/main" id="{F64892B1-74A7-578C-BE45-49F9A481528D}"/>
              </a:ext>
              <a:ext uri="{C183D7F6-B498-43B3-948B-1728B52AA6E4}">
                <adec:decorative xmlns:adec="http://schemas.microsoft.com/office/drawing/2017/decorative" val="1"/>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37323" b="37323"/>
          <a:stretch/>
        </p:blipFill>
        <p:spPr>
          <a:xfrm>
            <a:off x="0" y="0"/>
            <a:ext cx="12192000" cy="4578350"/>
          </a:xfrm>
          <a:prstGeom prst="rect">
            <a:avLst/>
          </a:prstGeom>
        </p:spPr>
      </p:pic>
    </p:spTree>
    <p:extLst>
      <p:ext uri="{BB962C8B-B14F-4D97-AF65-F5344CB8AC3E}">
        <p14:creationId xmlns:p14="http://schemas.microsoft.com/office/powerpoint/2010/main" val="2253533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6CB32-901A-4DA0-AA8A-9A7B5A88BFCD}"/>
              </a:ext>
            </a:extLst>
          </p:cNvPr>
          <p:cNvSpPr>
            <a:spLocks noGrp="1"/>
          </p:cNvSpPr>
          <p:nvPr>
            <p:ph type="title"/>
          </p:nvPr>
        </p:nvSpPr>
        <p:spPr>
          <a:xfrm>
            <a:off x="1097280" y="286603"/>
            <a:ext cx="10058400" cy="1450757"/>
          </a:xfrm>
        </p:spPr>
        <p:txBody>
          <a:bodyPr>
            <a:normAutofit/>
          </a:bodyPr>
          <a:lstStyle/>
          <a:p>
            <a:r>
              <a:rPr lang="en-US" dirty="0"/>
              <a:t>Agenda</a:t>
            </a:r>
          </a:p>
        </p:txBody>
      </p:sp>
      <p:graphicFrame>
        <p:nvGraphicFramePr>
          <p:cNvPr id="14" name="Content Placeholder 2" descr="SmartArt timeline">
            <a:extLst>
              <a:ext uri="{FF2B5EF4-FFF2-40B4-BE49-F238E27FC236}">
                <a16:creationId xmlns:a16="http://schemas.microsoft.com/office/drawing/2014/main" id="{62612D72-5A4E-430E-8505-B2C209DA7C74}"/>
              </a:ext>
            </a:extLst>
          </p:cNvPr>
          <p:cNvGraphicFramePr>
            <a:graphicFrameLocks noGrp="1"/>
          </p:cNvGraphicFramePr>
          <p:nvPr>
            <p:ph idx="1"/>
            <p:extLst>
              <p:ext uri="{D42A27DB-BD31-4B8C-83A1-F6EECF244321}">
                <p14:modId xmlns:p14="http://schemas.microsoft.com/office/powerpoint/2010/main" val="2784294978"/>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82546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9A204-14E6-AE58-6257-4437CB434D0C}"/>
              </a:ext>
            </a:extLst>
          </p:cNvPr>
          <p:cNvSpPr>
            <a:spLocks noGrp="1"/>
          </p:cNvSpPr>
          <p:nvPr>
            <p:ph type="title"/>
          </p:nvPr>
        </p:nvSpPr>
        <p:spPr/>
        <p:txBody>
          <a:bodyPr/>
          <a:lstStyle/>
          <a:p>
            <a:r>
              <a:rPr lang="en-IN" dirty="0"/>
              <a:t>What is Data Analytics ?</a:t>
            </a:r>
          </a:p>
        </p:txBody>
      </p:sp>
      <p:sp>
        <p:nvSpPr>
          <p:cNvPr id="3" name="Content Placeholder 2">
            <a:extLst>
              <a:ext uri="{FF2B5EF4-FFF2-40B4-BE49-F238E27FC236}">
                <a16:creationId xmlns:a16="http://schemas.microsoft.com/office/drawing/2014/main" id="{1D7CCFE8-93AA-7E99-398B-3550E8FF5BFB}"/>
              </a:ext>
            </a:extLst>
          </p:cNvPr>
          <p:cNvSpPr>
            <a:spLocks noGrp="1"/>
          </p:cNvSpPr>
          <p:nvPr>
            <p:ph idx="1"/>
          </p:nvPr>
        </p:nvSpPr>
        <p:spPr/>
        <p:txBody>
          <a:bodyPr/>
          <a:lstStyle/>
          <a:p>
            <a:pPr algn="just"/>
            <a:r>
              <a:rPr lang="en-IN" dirty="0"/>
              <a:t>Process of analysing raw data to get insights and patterns about data using various techniques and processes the raw data is transform into format which could be further visualized and be made human readable.</a:t>
            </a:r>
          </a:p>
          <a:p>
            <a:r>
              <a:rPr lang="en-IN" dirty="0"/>
              <a:t>Data Analytics initiative will provide a clear picture that – </a:t>
            </a:r>
          </a:p>
          <a:p>
            <a:pPr lvl="2"/>
            <a:r>
              <a:rPr lang="en-IN" sz="1800" dirty="0"/>
              <a:t>Where you are ?</a:t>
            </a:r>
          </a:p>
          <a:p>
            <a:pPr lvl="2"/>
            <a:r>
              <a:rPr lang="en-IN" sz="1800" dirty="0"/>
              <a:t>Where you have been ?</a:t>
            </a:r>
          </a:p>
          <a:p>
            <a:pPr lvl="2"/>
            <a:r>
              <a:rPr lang="en-IN" sz="1800" dirty="0"/>
              <a:t>Where you should go ?</a:t>
            </a:r>
          </a:p>
        </p:txBody>
      </p:sp>
    </p:spTree>
    <p:extLst>
      <p:ext uri="{BB962C8B-B14F-4D97-AF65-F5344CB8AC3E}">
        <p14:creationId xmlns:p14="http://schemas.microsoft.com/office/powerpoint/2010/main" val="3765149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BBF24-06B8-36DB-30FE-BCB07C5E8056}"/>
              </a:ext>
            </a:extLst>
          </p:cNvPr>
          <p:cNvSpPr>
            <a:spLocks noGrp="1"/>
          </p:cNvSpPr>
          <p:nvPr>
            <p:ph type="title"/>
          </p:nvPr>
        </p:nvSpPr>
        <p:spPr/>
        <p:txBody>
          <a:bodyPr/>
          <a:lstStyle/>
          <a:p>
            <a:r>
              <a:rPr lang="en-IN" dirty="0"/>
              <a:t>What is Tableau ?</a:t>
            </a:r>
          </a:p>
        </p:txBody>
      </p:sp>
      <p:pic>
        <p:nvPicPr>
          <p:cNvPr id="2054" name="Picture 6" descr="Office Worker Cartoon Images - Free Download on Freepik">
            <a:extLst>
              <a:ext uri="{FF2B5EF4-FFF2-40B4-BE49-F238E27FC236}">
                <a16:creationId xmlns:a16="http://schemas.microsoft.com/office/drawing/2014/main" id="{C17EABA0-A19A-AF31-CFE3-AFA85087A1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358" y="3118512"/>
            <a:ext cx="3779184" cy="2517444"/>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Cyberpunk Aesthetic | Cyberpunk aesthetic, Aesthetic gif, Cyberpunk">
            <a:extLst>
              <a:ext uri="{FF2B5EF4-FFF2-40B4-BE49-F238E27FC236}">
                <a16:creationId xmlns:a16="http://schemas.microsoft.com/office/drawing/2014/main" id="{18D0CAD8-EDEF-8525-0F70-0842911708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4947" y="2581556"/>
            <a:ext cx="5360733" cy="28689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85030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BBF24-06B8-36DB-30FE-BCB07C5E8056}"/>
              </a:ext>
            </a:extLst>
          </p:cNvPr>
          <p:cNvSpPr>
            <a:spLocks noGrp="1"/>
          </p:cNvSpPr>
          <p:nvPr>
            <p:ph type="title"/>
          </p:nvPr>
        </p:nvSpPr>
        <p:spPr/>
        <p:txBody>
          <a:bodyPr/>
          <a:lstStyle/>
          <a:p>
            <a:r>
              <a:rPr lang="en-IN" dirty="0"/>
              <a:t>What is Tableau ?</a:t>
            </a:r>
          </a:p>
        </p:txBody>
      </p:sp>
      <p:sp>
        <p:nvSpPr>
          <p:cNvPr id="3" name="Content Placeholder 2">
            <a:extLst>
              <a:ext uri="{FF2B5EF4-FFF2-40B4-BE49-F238E27FC236}">
                <a16:creationId xmlns:a16="http://schemas.microsoft.com/office/drawing/2014/main" id="{0428A6E5-6937-099D-0D39-26BA68762740}"/>
              </a:ext>
            </a:extLst>
          </p:cNvPr>
          <p:cNvSpPr>
            <a:spLocks noGrp="1"/>
          </p:cNvSpPr>
          <p:nvPr>
            <p:ph idx="1"/>
          </p:nvPr>
        </p:nvSpPr>
        <p:spPr>
          <a:xfrm>
            <a:off x="1097280" y="2339788"/>
            <a:ext cx="5464885" cy="3529304"/>
          </a:xfrm>
        </p:spPr>
        <p:txBody>
          <a:bodyPr/>
          <a:lstStyle/>
          <a:p>
            <a:pPr algn="just"/>
            <a:r>
              <a:rPr lang="en-IN" dirty="0"/>
              <a:t>Tableau is a business and analytical software tool developed in America. Tableau helps people to understand, visualise, and make data driven decisions in real-time with celerity and accuracy.</a:t>
            </a:r>
          </a:p>
        </p:txBody>
      </p:sp>
      <p:pic>
        <p:nvPicPr>
          <p:cNvPr id="2050" name="Picture 2" descr="Tableau Logo, symbol, meaning, history, PNG, brand">
            <a:extLst>
              <a:ext uri="{FF2B5EF4-FFF2-40B4-BE49-F238E27FC236}">
                <a16:creationId xmlns:a16="http://schemas.microsoft.com/office/drawing/2014/main" id="{010BF008-DDD2-F9A4-5697-553E2E2222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0706" y="1737360"/>
            <a:ext cx="3714974" cy="2089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5986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BBF24-06B8-36DB-30FE-BCB07C5E8056}"/>
              </a:ext>
            </a:extLst>
          </p:cNvPr>
          <p:cNvSpPr>
            <a:spLocks noGrp="1"/>
          </p:cNvSpPr>
          <p:nvPr>
            <p:ph type="title"/>
          </p:nvPr>
        </p:nvSpPr>
        <p:spPr/>
        <p:txBody>
          <a:bodyPr/>
          <a:lstStyle/>
          <a:p>
            <a:r>
              <a:rPr lang="en-IN" dirty="0"/>
              <a:t>Tableau Versions</a:t>
            </a:r>
          </a:p>
        </p:txBody>
      </p:sp>
      <p:sp>
        <p:nvSpPr>
          <p:cNvPr id="3" name="Content Placeholder 2">
            <a:extLst>
              <a:ext uri="{FF2B5EF4-FFF2-40B4-BE49-F238E27FC236}">
                <a16:creationId xmlns:a16="http://schemas.microsoft.com/office/drawing/2014/main" id="{0428A6E5-6937-099D-0D39-26BA68762740}"/>
              </a:ext>
            </a:extLst>
          </p:cNvPr>
          <p:cNvSpPr>
            <a:spLocks noGrp="1"/>
          </p:cNvSpPr>
          <p:nvPr>
            <p:ph idx="1"/>
          </p:nvPr>
        </p:nvSpPr>
        <p:spPr>
          <a:xfrm>
            <a:off x="7236644" y="2168165"/>
            <a:ext cx="5464885" cy="3529304"/>
          </a:xfrm>
        </p:spPr>
        <p:txBody>
          <a:bodyPr/>
          <a:lstStyle/>
          <a:p>
            <a:pPr algn="just"/>
            <a:r>
              <a:rPr lang="en-IN" dirty="0"/>
              <a:t>1. Tableau Desktop</a:t>
            </a:r>
          </a:p>
          <a:p>
            <a:pPr algn="just"/>
            <a:r>
              <a:rPr lang="en-IN" dirty="0"/>
              <a:t>2. Tableau Server</a:t>
            </a:r>
          </a:p>
          <a:p>
            <a:pPr algn="just"/>
            <a:r>
              <a:rPr lang="en-IN" dirty="0"/>
              <a:t>3. Tableau Online</a:t>
            </a:r>
          </a:p>
          <a:p>
            <a:pPr algn="just"/>
            <a:r>
              <a:rPr lang="en-IN" dirty="0"/>
              <a:t>4. Tableau Public</a:t>
            </a:r>
          </a:p>
          <a:p>
            <a:pPr algn="just"/>
            <a:r>
              <a:rPr lang="en-IN" dirty="0"/>
              <a:t>5. Tableau Reader</a:t>
            </a:r>
          </a:p>
        </p:txBody>
      </p:sp>
      <p:pic>
        <p:nvPicPr>
          <p:cNvPr id="2052" name="Picture 4" descr="Ten Tips &amp; Techniques Including the Easy Way to Use GIFs (Round 6) - The  Flerlage Twins: Analytics, Data Visualization, and Tableau">
            <a:extLst>
              <a:ext uri="{FF2B5EF4-FFF2-40B4-BE49-F238E27FC236}">
                <a16:creationId xmlns:a16="http://schemas.microsoft.com/office/drawing/2014/main" id="{EBD59C7C-C523-DF01-EFE3-70EA1D2309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9937" y="2168165"/>
            <a:ext cx="5501369" cy="3205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7957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BBF24-06B8-36DB-30FE-BCB07C5E8056}"/>
              </a:ext>
            </a:extLst>
          </p:cNvPr>
          <p:cNvSpPr>
            <a:spLocks noGrp="1"/>
          </p:cNvSpPr>
          <p:nvPr>
            <p:ph type="title"/>
          </p:nvPr>
        </p:nvSpPr>
        <p:spPr/>
        <p:txBody>
          <a:bodyPr/>
          <a:lstStyle/>
          <a:p>
            <a:r>
              <a:rPr lang="en-IN" dirty="0"/>
              <a:t>Tableau Features</a:t>
            </a:r>
          </a:p>
        </p:txBody>
      </p:sp>
      <p:pic>
        <p:nvPicPr>
          <p:cNvPr id="3074" name="Picture 2" descr="Computer Security Animated Gif">
            <a:extLst>
              <a:ext uri="{FF2B5EF4-FFF2-40B4-BE49-F238E27FC236}">
                <a16:creationId xmlns:a16="http://schemas.microsoft.com/office/drawing/2014/main" id="{B9437E5B-BF57-3BDD-2C7F-AE217F5414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3711" y="2309567"/>
            <a:ext cx="3858705" cy="289402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75EEBBB-DFC8-9B82-45AB-653FAF49BA1D}"/>
              </a:ext>
            </a:extLst>
          </p:cNvPr>
          <p:cNvSpPr txBox="1"/>
          <p:nvPr/>
        </p:nvSpPr>
        <p:spPr>
          <a:xfrm flipH="1">
            <a:off x="1685224" y="4943516"/>
            <a:ext cx="1715678" cy="369332"/>
          </a:xfrm>
          <a:prstGeom prst="rect">
            <a:avLst/>
          </a:prstGeom>
          <a:noFill/>
        </p:spPr>
        <p:txBody>
          <a:bodyPr wrap="square" rtlCol="0">
            <a:spAutoFit/>
          </a:bodyPr>
          <a:lstStyle/>
          <a:p>
            <a:r>
              <a:rPr lang="en-IN" dirty="0"/>
              <a:t>Robust Security</a:t>
            </a:r>
          </a:p>
        </p:txBody>
      </p:sp>
      <p:pic>
        <p:nvPicPr>
          <p:cNvPr id="3080" name="Picture 8" descr="Creative Collaboration - The key to a successful creative team">
            <a:extLst>
              <a:ext uri="{FF2B5EF4-FFF2-40B4-BE49-F238E27FC236}">
                <a16:creationId xmlns:a16="http://schemas.microsoft.com/office/drawing/2014/main" id="{1BE571E4-EB80-6791-9B80-263EC7AFA4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22914" y="2626409"/>
            <a:ext cx="4346172" cy="205871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884BBAF-4272-6650-2B08-A9D8931DFF41}"/>
              </a:ext>
            </a:extLst>
          </p:cNvPr>
          <p:cNvSpPr txBox="1"/>
          <p:nvPr/>
        </p:nvSpPr>
        <p:spPr>
          <a:xfrm flipH="1">
            <a:off x="4635932" y="4947387"/>
            <a:ext cx="2920136" cy="369332"/>
          </a:xfrm>
          <a:prstGeom prst="rect">
            <a:avLst/>
          </a:prstGeom>
          <a:noFill/>
        </p:spPr>
        <p:txBody>
          <a:bodyPr wrap="square" rtlCol="0">
            <a:spAutoFit/>
          </a:bodyPr>
          <a:lstStyle/>
          <a:p>
            <a:r>
              <a:rPr lang="en-IN" dirty="0"/>
              <a:t>Collaboration and Sharing</a:t>
            </a:r>
          </a:p>
        </p:txBody>
      </p:sp>
      <p:pic>
        <p:nvPicPr>
          <p:cNvPr id="3082" name="Picture 10" descr="Data Analytics - Animation | Motion design animation, Analytics design,  Motion graphics design">
            <a:extLst>
              <a:ext uri="{FF2B5EF4-FFF2-40B4-BE49-F238E27FC236}">
                <a16:creationId xmlns:a16="http://schemas.microsoft.com/office/drawing/2014/main" id="{4DCD494D-64DF-CDBF-FD68-2EB9006B42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86939" y="2398633"/>
            <a:ext cx="3352352" cy="251426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C096217-6803-67B6-E590-3D7A655D9A48}"/>
              </a:ext>
            </a:extLst>
          </p:cNvPr>
          <p:cNvSpPr txBox="1"/>
          <p:nvPr/>
        </p:nvSpPr>
        <p:spPr>
          <a:xfrm flipH="1">
            <a:off x="8269086" y="4943516"/>
            <a:ext cx="2920136" cy="369332"/>
          </a:xfrm>
          <a:prstGeom prst="rect">
            <a:avLst/>
          </a:prstGeom>
          <a:noFill/>
        </p:spPr>
        <p:txBody>
          <a:bodyPr wrap="square" rtlCol="0">
            <a:spAutoFit/>
          </a:bodyPr>
          <a:lstStyle/>
          <a:p>
            <a:r>
              <a:rPr lang="en-IN" dirty="0"/>
              <a:t>Trends &amp; Predictive Analysis</a:t>
            </a:r>
          </a:p>
        </p:txBody>
      </p:sp>
    </p:spTree>
    <p:extLst>
      <p:ext uri="{BB962C8B-B14F-4D97-AF65-F5344CB8AC3E}">
        <p14:creationId xmlns:p14="http://schemas.microsoft.com/office/powerpoint/2010/main" val="4260392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BBF24-06B8-36DB-30FE-BCB07C5E8056}"/>
              </a:ext>
            </a:extLst>
          </p:cNvPr>
          <p:cNvSpPr>
            <a:spLocks noGrp="1"/>
          </p:cNvSpPr>
          <p:nvPr>
            <p:ph type="title"/>
          </p:nvPr>
        </p:nvSpPr>
        <p:spPr/>
        <p:txBody>
          <a:bodyPr/>
          <a:lstStyle/>
          <a:p>
            <a:r>
              <a:rPr lang="en-IN" dirty="0"/>
              <a:t>Tableau Features</a:t>
            </a:r>
          </a:p>
        </p:txBody>
      </p:sp>
      <p:sp>
        <p:nvSpPr>
          <p:cNvPr id="6" name="TextBox 5">
            <a:extLst>
              <a:ext uri="{FF2B5EF4-FFF2-40B4-BE49-F238E27FC236}">
                <a16:creationId xmlns:a16="http://schemas.microsoft.com/office/drawing/2014/main" id="{275EEBBB-DFC8-9B82-45AB-653FAF49BA1D}"/>
              </a:ext>
            </a:extLst>
          </p:cNvPr>
          <p:cNvSpPr txBox="1"/>
          <p:nvPr/>
        </p:nvSpPr>
        <p:spPr>
          <a:xfrm flipH="1">
            <a:off x="1301117" y="4943516"/>
            <a:ext cx="2920135" cy="369332"/>
          </a:xfrm>
          <a:prstGeom prst="rect">
            <a:avLst/>
          </a:prstGeom>
          <a:noFill/>
        </p:spPr>
        <p:txBody>
          <a:bodyPr wrap="square" rtlCol="0">
            <a:spAutoFit/>
          </a:bodyPr>
          <a:lstStyle/>
          <a:p>
            <a:r>
              <a:rPr lang="en-IN" dirty="0"/>
              <a:t>Live and in-memory Data</a:t>
            </a:r>
          </a:p>
        </p:txBody>
      </p:sp>
      <p:sp>
        <p:nvSpPr>
          <p:cNvPr id="7" name="TextBox 6">
            <a:extLst>
              <a:ext uri="{FF2B5EF4-FFF2-40B4-BE49-F238E27FC236}">
                <a16:creationId xmlns:a16="http://schemas.microsoft.com/office/drawing/2014/main" id="{7884BBAF-4272-6650-2B08-A9D8931DFF41}"/>
              </a:ext>
            </a:extLst>
          </p:cNvPr>
          <p:cNvSpPr txBox="1"/>
          <p:nvPr/>
        </p:nvSpPr>
        <p:spPr>
          <a:xfrm flipH="1">
            <a:off x="4493952" y="4947387"/>
            <a:ext cx="3204095" cy="369332"/>
          </a:xfrm>
          <a:prstGeom prst="rect">
            <a:avLst/>
          </a:prstGeom>
          <a:noFill/>
        </p:spPr>
        <p:txBody>
          <a:bodyPr wrap="square" rtlCol="0">
            <a:spAutoFit/>
          </a:bodyPr>
          <a:lstStyle/>
          <a:p>
            <a:r>
              <a:rPr lang="en-IN" dirty="0"/>
              <a:t>Informative View &amp; Mobile View</a:t>
            </a:r>
          </a:p>
        </p:txBody>
      </p:sp>
      <p:sp>
        <p:nvSpPr>
          <p:cNvPr id="8" name="TextBox 7">
            <a:extLst>
              <a:ext uri="{FF2B5EF4-FFF2-40B4-BE49-F238E27FC236}">
                <a16:creationId xmlns:a16="http://schemas.microsoft.com/office/drawing/2014/main" id="{1C096217-6803-67B6-E590-3D7A655D9A48}"/>
              </a:ext>
            </a:extLst>
          </p:cNvPr>
          <p:cNvSpPr txBox="1"/>
          <p:nvPr/>
        </p:nvSpPr>
        <p:spPr>
          <a:xfrm flipH="1">
            <a:off x="8796987" y="4958500"/>
            <a:ext cx="2920136" cy="369332"/>
          </a:xfrm>
          <a:prstGeom prst="rect">
            <a:avLst/>
          </a:prstGeom>
          <a:noFill/>
        </p:spPr>
        <p:txBody>
          <a:bodyPr wrap="square" rtlCol="0">
            <a:spAutoFit/>
          </a:bodyPr>
          <a:lstStyle/>
          <a:p>
            <a:r>
              <a:rPr lang="en-IN" dirty="0"/>
              <a:t>Data Sources</a:t>
            </a:r>
          </a:p>
        </p:txBody>
      </p:sp>
      <p:pic>
        <p:nvPicPr>
          <p:cNvPr id="4098" name="Picture 2" descr="database on LottieFiles. Free Lottie Animation">
            <a:extLst>
              <a:ext uri="{FF2B5EF4-FFF2-40B4-BE49-F238E27FC236}">
                <a16:creationId xmlns:a16="http://schemas.microsoft.com/office/drawing/2014/main" id="{029B3B9F-5BD3-2BEC-D545-0318B783E9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0396" y="2077826"/>
            <a:ext cx="2967047" cy="2967047"/>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Responsive Website GIF - Responsive Website - Discover &amp; Share GIFs">
            <a:extLst>
              <a:ext uri="{FF2B5EF4-FFF2-40B4-BE49-F238E27FC236}">
                <a16:creationId xmlns:a16="http://schemas.microsoft.com/office/drawing/2014/main" id="{05DD5B99-C09C-50FF-0440-77B9F5089B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52123" y="2208046"/>
            <a:ext cx="2838491" cy="2838491"/>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Data &amp; Graphs Animation by Fabricio Rosa Marques on Dribbble">
            <a:extLst>
              <a:ext uri="{FF2B5EF4-FFF2-40B4-BE49-F238E27FC236}">
                <a16:creationId xmlns:a16="http://schemas.microsoft.com/office/drawing/2014/main" id="{2CB03F18-45CE-CB96-39FA-32814B95E7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00865" y="2532014"/>
            <a:ext cx="2920739" cy="21905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4686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9A204-14E6-AE58-6257-4437CB434D0C}"/>
              </a:ext>
            </a:extLst>
          </p:cNvPr>
          <p:cNvSpPr>
            <a:spLocks noGrp="1"/>
          </p:cNvSpPr>
          <p:nvPr>
            <p:ph type="title"/>
          </p:nvPr>
        </p:nvSpPr>
        <p:spPr/>
        <p:txBody>
          <a:bodyPr/>
          <a:lstStyle/>
          <a:p>
            <a:r>
              <a:rPr lang="en-IN" dirty="0"/>
              <a:t>Advantages of Tableau</a:t>
            </a:r>
          </a:p>
        </p:txBody>
      </p:sp>
      <p:sp>
        <p:nvSpPr>
          <p:cNvPr id="3" name="Content Placeholder 2">
            <a:extLst>
              <a:ext uri="{FF2B5EF4-FFF2-40B4-BE49-F238E27FC236}">
                <a16:creationId xmlns:a16="http://schemas.microsoft.com/office/drawing/2014/main" id="{1D7CCFE8-93AA-7E99-398B-3550E8FF5BFB}"/>
              </a:ext>
            </a:extLst>
          </p:cNvPr>
          <p:cNvSpPr>
            <a:spLocks noGrp="1"/>
          </p:cNvSpPr>
          <p:nvPr>
            <p:ph idx="1"/>
          </p:nvPr>
        </p:nvSpPr>
        <p:spPr/>
        <p:txBody>
          <a:bodyPr/>
          <a:lstStyle/>
          <a:p>
            <a:pPr algn="just">
              <a:buFont typeface="Wingdings" panose="05000000000000000000" pitchFamily="2" charset="2"/>
              <a:buChar char="§"/>
            </a:pPr>
            <a:r>
              <a:rPr lang="en-IN" sz="1800" dirty="0"/>
              <a:t> Data Visualization</a:t>
            </a:r>
          </a:p>
          <a:p>
            <a:pPr algn="just">
              <a:buFont typeface="Wingdings" panose="05000000000000000000" pitchFamily="2" charset="2"/>
              <a:buChar char="§"/>
            </a:pPr>
            <a:r>
              <a:rPr lang="en-IN" sz="1800" dirty="0"/>
              <a:t> Ease of use</a:t>
            </a:r>
          </a:p>
          <a:p>
            <a:pPr algn="just">
              <a:buFont typeface="Wingdings" panose="05000000000000000000" pitchFamily="2" charset="2"/>
              <a:buChar char="§"/>
            </a:pPr>
            <a:r>
              <a:rPr lang="en-IN" sz="1800" dirty="0"/>
              <a:t> High Performance</a:t>
            </a:r>
          </a:p>
          <a:p>
            <a:pPr algn="just">
              <a:buFont typeface="Wingdings" panose="05000000000000000000" pitchFamily="2" charset="2"/>
              <a:buChar char="§"/>
            </a:pPr>
            <a:r>
              <a:rPr lang="en-IN" sz="1800" dirty="0"/>
              <a:t> Mobile Friendly</a:t>
            </a:r>
          </a:p>
          <a:p>
            <a:pPr algn="just">
              <a:buFont typeface="Wingdings" panose="05000000000000000000" pitchFamily="2" charset="2"/>
              <a:buChar char="§"/>
            </a:pPr>
            <a:r>
              <a:rPr lang="en-IN" sz="1800" dirty="0"/>
              <a:t> Rich Community</a:t>
            </a:r>
          </a:p>
          <a:p>
            <a:pPr marL="0" indent="0" algn="just">
              <a:buNone/>
            </a:pPr>
            <a:endParaRPr lang="en-IN" sz="1800" dirty="0"/>
          </a:p>
        </p:txBody>
      </p:sp>
    </p:spTree>
    <p:extLst>
      <p:ext uri="{BB962C8B-B14F-4D97-AF65-F5344CB8AC3E}">
        <p14:creationId xmlns:p14="http://schemas.microsoft.com/office/powerpoint/2010/main" val="55962508"/>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ppt/theme/themeOverride2.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638A3B04-B0F3-4C12-A722-52B5CF6D9723}">
  <ds:schemaRefs>
    <ds:schemaRef ds:uri="http://schemas.microsoft.com/sharepoint/v3/contenttype/forms"/>
  </ds:schemaRefs>
</ds:datastoreItem>
</file>

<file path=customXml/itemProps2.xml><?xml version="1.0" encoding="utf-8"?>
<ds:datastoreItem xmlns:ds="http://schemas.openxmlformats.org/officeDocument/2006/customXml" ds:itemID="{1747A963-53E0-44AF-AF13-963FE676C6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F5B1FD9-3BB6-4DA9-A089-3B68C2323D4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{A38B27F7-BF6C-41B0-AB1F-19582CAB69EF}tf33845126_win32</Template>
  <TotalTime>421</TotalTime>
  <Words>234</Words>
  <Application>Microsoft Office PowerPoint</Application>
  <PresentationFormat>Widescreen</PresentationFormat>
  <Paragraphs>53</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Bahnschrift Condensed</vt:lpstr>
      <vt:lpstr>Bookman Old Style</vt:lpstr>
      <vt:lpstr>Calibri</vt:lpstr>
      <vt:lpstr>Franklin Gothic Book</vt:lpstr>
      <vt:lpstr>Segoe Script</vt:lpstr>
      <vt:lpstr>Times New Roman</vt:lpstr>
      <vt:lpstr>Wingdings</vt:lpstr>
      <vt:lpstr>1_RetrospectVTI</vt:lpstr>
      <vt:lpstr>Tableau Essentials</vt:lpstr>
      <vt:lpstr>Agenda</vt:lpstr>
      <vt:lpstr>What is Data Analytics ?</vt:lpstr>
      <vt:lpstr>What is Tableau ?</vt:lpstr>
      <vt:lpstr>What is Tableau ?</vt:lpstr>
      <vt:lpstr>Tableau Versions</vt:lpstr>
      <vt:lpstr>Tableau Features</vt:lpstr>
      <vt:lpstr>Tableau Features</vt:lpstr>
      <vt:lpstr>Advantages of Tableau</vt:lpstr>
      <vt:lpstr>Disadvantages of Tableau</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Tableau Essentials</dc:title>
  <dc:creator>Nirmal Prajapati</dc:creator>
  <cp:lastModifiedBy>Abhi Patel</cp:lastModifiedBy>
  <cp:revision>7</cp:revision>
  <dcterms:created xsi:type="dcterms:W3CDTF">2023-09-25T15:14:52Z</dcterms:created>
  <dcterms:modified xsi:type="dcterms:W3CDTF">2023-10-02T17:57:40Z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